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87" r:id="rId2"/>
    <p:sldId id="1038" r:id="rId3"/>
    <p:sldId id="1039" r:id="rId4"/>
    <p:sldId id="1040" r:id="rId5"/>
    <p:sldId id="1041" r:id="rId6"/>
    <p:sldId id="1042" r:id="rId7"/>
    <p:sldId id="1043" r:id="rId8"/>
    <p:sldId id="1044" r:id="rId9"/>
    <p:sldId id="1045" r:id="rId10"/>
    <p:sldId id="1046" r:id="rId11"/>
    <p:sldId id="1047" r:id="rId12"/>
    <p:sldId id="1048" r:id="rId13"/>
    <p:sldId id="1049" r:id="rId14"/>
    <p:sldId id="1050" r:id="rId15"/>
    <p:sldId id="1051" r:id="rId16"/>
    <p:sldId id="1052" r:id="rId17"/>
    <p:sldId id="890" r:id="rId18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69"/>
    <a:srgbClr val="821B4C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979" autoAdjust="0"/>
  </p:normalViewPr>
  <p:slideViewPr>
    <p:cSldViewPr snapToObjects="1" showGuides="1">
      <p:cViewPr>
        <p:scale>
          <a:sx n="110" d="100"/>
          <a:sy n="110" d="100"/>
        </p:scale>
        <p:origin x="-636" y="-1296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3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12 dicembre 2022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c78d2b356095bfbe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chisiamo_strumenti_SD.html" TargetMode="External"/><Relationship Id="rId5" Type="http://schemas.openxmlformats.org/officeDocument/2006/relationships/hyperlink" Target="https://www.acquistinretepa.it/opencms/opencms/programma_acquistiverdi.html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ac2d133872c3f1c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s://www.acquistinretepa.it/opencms/opencms/chisiamo_strumenti_AQ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2b5736d0a7eaf7c0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quistinretepa.it/opencms/opencms/chisiamo_strumenti_CO.html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scheda_iniziativa.html?idIniziativa=bb4d6fb5dce48b5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quistinretepa.it/opencms/opencms/chisiamo_strumenti_CO.html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AQ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quistinretepa.it/opencms/opencms/programma_acquistiverdi.html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acquistinretepa.it/opencms/opencms/scheda_iniziativa.html?idIniziativa=534377c49148f8f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5fc3622382990ed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www.acquistinretepa.it/opencms/opencms/chisiamo_strumenti_CO.html" TargetMode="External"/><Relationship Id="rId4" Type="http://schemas.openxmlformats.org/officeDocument/2006/relationships/hyperlink" Target="https://www.acquistinretepa.it/opencms/opencms/programma_acquistiverdi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5B6770"/>
                </a:solidFill>
              </a:rPr>
              <a:t>L’offerta per energia</a:t>
            </a:r>
            <a:r>
              <a:rPr lang="it-IT" dirty="0">
                <a:solidFill>
                  <a:srgbClr val="5B6770"/>
                </a:solidFill>
              </a:rPr>
              <a:t>, carburanti e lubrificanti</a:t>
            </a:r>
          </a:p>
          <a:p>
            <a:endParaRPr lang="it-IT" dirty="0" smtClean="0">
              <a:solidFill>
                <a:srgbClr val="5B6770"/>
              </a:solidFill>
            </a:endParaRPr>
          </a:p>
          <a:p>
            <a:r>
              <a:rPr lang="it-IT" sz="2400" dirty="0" smtClean="0">
                <a:solidFill>
                  <a:srgbClr val="5B6770"/>
                </a:solidFill>
              </a:rPr>
              <a:t>Schede iniziative</a:t>
            </a:r>
            <a:endParaRPr lang="it-IT" sz="2400" dirty="0">
              <a:solidFill>
                <a:srgbClr val="5B677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Energia elettrica </a:t>
            </a:r>
            <a:r>
              <a:rPr lang="it-IT" dirty="0" smtClean="0"/>
              <a:t>19 </a:t>
            </a:r>
            <a:r>
              <a:rPr lang="it-IT" dirty="0"/>
              <a:t>(3/3)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0986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66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6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17/01/2022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17/01/2023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Hera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Comm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45277"/>
                  </a:ext>
                </a:extLst>
              </a:tr>
              <a:tr h="206863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 e Basilicata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6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Hera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Comm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20686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17/01/2022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17/01/2023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Hera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Comm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768389"/>
                  </a:ext>
                </a:extLst>
              </a:tr>
              <a:tr h="30285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22/12/2022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793097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17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8CF8F05-A6C2-43C2-B3BF-E483FFCE5D9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7" name="Picture 14" descr="Anteprima immagine">
            <a:extLst>
              <a:ext uri="{FF2B5EF4-FFF2-40B4-BE49-F238E27FC236}">
                <a16:creationId xmlns:a16="http://schemas.microsoft.com/office/drawing/2014/main" id="{AE96CFC3-B01C-495B-9EB7-6EEA2B0F9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AE70B90-7CBD-40EF-8766-96486AED5BE6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8" descr="Anteprima immagine">
            <a:extLst>
              <a:ext uri="{FF2B5EF4-FFF2-40B4-BE49-F238E27FC236}">
                <a16:creationId xmlns:a16="http://schemas.microsoft.com/office/drawing/2014/main" id="{A3DA0F06-1A48-40B7-B99D-0CB0F14E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5CEC0579-A37C-4EE7-BD85-853CD5F22400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4">
            <a:extLst>
              <a:ext uri="{FF2B5EF4-FFF2-40B4-BE49-F238E27FC236}">
                <a16:creationId xmlns:a16="http://schemas.microsoft.com/office/drawing/2014/main" id="{CBBACAE1-9B1E-40CB-8EAA-BCEF1B5D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C77F8502-9843-4578-BB3C-BC6D68D4B8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0" descr="Anteprima immagine">
            <a:extLst>
              <a:ext uri="{FF2B5EF4-FFF2-40B4-BE49-F238E27FC236}">
                <a16:creationId xmlns:a16="http://schemas.microsoft.com/office/drawing/2014/main" id="{B37A6193-5BE5-47E7-B957-A031619F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D70B8AA3-D614-4A4C-8475-FD7ED8CB509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18" descr="Anteprima immagine">
            <a:extLst>
              <a:ext uri="{FF2B5EF4-FFF2-40B4-BE49-F238E27FC236}">
                <a16:creationId xmlns:a16="http://schemas.microsoft.com/office/drawing/2014/main" id="{E2CFBA47-3CE7-4571-A370-7A01719C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119C4372-1D5E-438F-9294-E4FD58CD8200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2" descr="Anteprima immagine">
            <a:extLst>
              <a:ext uri="{FF2B5EF4-FFF2-40B4-BE49-F238E27FC236}">
                <a16:creationId xmlns:a16="http://schemas.microsoft.com/office/drawing/2014/main" id="{AEF320EC-235C-484F-A40F-13838E7A7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D606DBE-2347-43BA-9C26-4D2EF0382021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6" descr="Anteprima immagine">
            <a:extLst>
              <a:ext uri="{FF2B5EF4-FFF2-40B4-BE49-F238E27FC236}">
                <a16:creationId xmlns:a16="http://schemas.microsoft.com/office/drawing/2014/main" id="{52D7014E-3231-452A-BADA-8160651C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C7485C8F-CF6B-4F03-8780-3FECE8DD225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CBBACAE1-9B1E-40CB-8EAA-BCEF1B5D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36" y="196886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CBBACAE1-9B1E-40CB-8EAA-BCEF1B5D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36" y="308670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CBBACAE1-9B1E-40CB-8EAA-BCEF1B5D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02" y="34466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CBBACAE1-9B1E-40CB-8EAA-BCEF1B5D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36" y="232882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CBBACAE1-9B1E-40CB-8EAA-BCEF1B5D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02" y="268878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4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Fonti rinnovabili ed efficienza energetica (</a:t>
            </a:r>
            <a:r>
              <a:rPr lang="it-IT" dirty="0" smtClean="0"/>
              <a:t>1/2)</a:t>
            </a:r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3003252"/>
            <a:ext cx="6893998" cy="172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Disponibilità di modelli di Capitolati Tecnici strutturati per le diverse categoria merceologiche, con indicazione dettagliata delle caratteristiche e dei servizi/attività della fornitura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Pluralità di schede tecniche per ogni tipologia di impianto per la produzione di energia da fonti rinnovabili e per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l'effIcienza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energetica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Modelli negoziali costantemente aggiornati alla normativa vigente e basati su sistemi di incentivazione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acquisire la fornitura e posa in opera di impianti e beni per la produzione di energia da fonti rinnovabili e per l’efficienza energetica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271128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9" b="17449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Fonti rinnovabili ed efficienza energetica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A0EF3560-4F0A-4602-9221-B1131AA90F37}"/>
              </a:ext>
            </a:extLst>
          </p:cNvPr>
          <p:cNvGrpSpPr/>
          <p:nvPr/>
        </p:nvGrpSpPr>
        <p:grpSpPr>
          <a:xfrm>
            <a:off x="7722964" y="3081600"/>
            <a:ext cx="2545866" cy="4298661"/>
            <a:chOff x="7722964" y="2816067"/>
            <a:chExt cx="2545866" cy="4298661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469914"/>
              <a:ext cx="2376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Criterio aggiudicazione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Prezzo più basso / Offerta economicamente più vantaggiosa</a:t>
              </a: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809157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508576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13471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4836575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Appalto specifico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7502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sopra 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88943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Energia, carburanti e lubrificanti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30880270-1F8B-4F45-99B0-D7A87F925E6F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2" name="Rettangolo con angoli arrotondati 40">
              <a:extLst>
                <a:ext uri="{FF2B5EF4-FFF2-40B4-BE49-F238E27FC236}">
                  <a16:creationId xmlns:a16="http://schemas.microsoft.com/office/drawing/2014/main" id="{AA575603-CF8E-4226-B0B9-CA921C4A68BD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D2C21386-EE7A-4B61-9CEA-B4206B66F841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4" name="CasellaDiTesto 43">
                <a:hlinkClick r:id="rId5"/>
                <a:extLst>
                  <a:ext uri="{FF2B5EF4-FFF2-40B4-BE49-F238E27FC236}">
                    <a16:creationId xmlns:a16="http://schemas.microsoft.com/office/drawing/2014/main" id="{F1A7CAEF-D6A7-4EA5-BE2B-B9B160788C1D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5" name="Elemento grafico 54">
                <a:extLst>
                  <a:ext uri="{FF2B5EF4-FFF2-40B4-BE49-F238E27FC236}">
                    <a16:creationId xmlns:a16="http://schemas.microsoft.com/office/drawing/2014/main" id="{E38B69A5-B309-4486-A186-E6DC0051985F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48" name="Figura a mano libera: forma 44">
                  <a:extLst>
                    <a:ext uri="{FF2B5EF4-FFF2-40B4-BE49-F238E27FC236}">
                      <a16:creationId xmlns:a16="http://schemas.microsoft.com/office/drawing/2014/main" id="{5587F4FD-6C78-4D40-8028-983517F57040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49" name="Figura a mano libera: forma 45">
                  <a:extLst>
                    <a:ext uri="{FF2B5EF4-FFF2-40B4-BE49-F238E27FC236}">
                      <a16:creationId xmlns:a16="http://schemas.microsoft.com/office/drawing/2014/main" id="{13A631FE-6A8B-4CFD-8F59-EB003E012FD9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50" name="Rettangolo con angoli arrotondati 4">
            <a:hlinkClick r:id="rId6"/>
            <a:extLst>
              <a:ext uri="{FF2B5EF4-FFF2-40B4-BE49-F238E27FC236}">
                <a16:creationId xmlns:a16="http://schemas.microsoft.com/office/drawing/2014/main" id="{93EE9901-4255-495D-9FA8-3277E3A9C384}"/>
              </a:ext>
            </a:extLst>
          </p:cNvPr>
          <p:cNvSpPr/>
          <p:nvPr/>
        </p:nvSpPr>
        <p:spPr>
          <a:xfrm>
            <a:off x="7594763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2DA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SISTEMA DINAMICO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58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1.379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operatori economici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abilitati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65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Fonti rinnovabili ed efficienza energetica </a:t>
            </a:r>
            <a:r>
              <a:rPr lang="it-IT" dirty="0" smtClean="0"/>
              <a:t>(2/2)</a:t>
            </a:r>
            <a:endParaRPr lang="it-IT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08" y="42931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08" y="20355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BC2060A-A383-4DA9-B976-A930C6C1E0D6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0" name="Picture 14" descr="Anteprima immagine">
            <a:extLst>
              <a:ext uri="{FF2B5EF4-FFF2-40B4-BE49-F238E27FC236}">
                <a16:creationId xmlns:a16="http://schemas.microsoft.com/office/drawing/2014/main" id="{2919F2C6-1D8E-4D01-9B96-6076D314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646CDC7-2B30-48A7-A1D8-A9225F3288B9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8" descr="Anteprima immagine">
            <a:extLst>
              <a:ext uri="{FF2B5EF4-FFF2-40B4-BE49-F238E27FC236}">
                <a16:creationId xmlns:a16="http://schemas.microsoft.com/office/drawing/2014/main" id="{075C2A8B-2596-4682-9A3F-A0F589B4D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187A502-1176-4C1A-A12D-B9F9CA51F83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0FCA8123-22FB-41DC-901A-6A67681C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3D5AA73-9E32-48DA-96E1-F961EBBB0EF8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5D0CEA37-2807-4364-8DC2-0933B513A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AD8A907-D959-4C3B-999C-67CF5F308CD6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8" descr="Anteprima immagine">
            <a:extLst>
              <a:ext uri="{FF2B5EF4-FFF2-40B4-BE49-F238E27FC236}">
                <a16:creationId xmlns:a16="http://schemas.microsoft.com/office/drawing/2014/main" id="{EADE8E91-F07C-41FB-8921-07CB025A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065BC7D-4F41-4318-8FB0-D585957B5238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2" descr="Anteprima immagine">
            <a:extLst>
              <a:ext uri="{FF2B5EF4-FFF2-40B4-BE49-F238E27FC236}">
                <a16:creationId xmlns:a16="http://schemas.microsoft.com/office/drawing/2014/main" id="{83B1C75E-807C-4BA3-B158-DFF5F3FB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3A798BE-934F-4D6B-8054-4932ECF59062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6" descr="Anteprima immagine">
            <a:extLst>
              <a:ext uri="{FF2B5EF4-FFF2-40B4-BE49-F238E27FC236}">
                <a16:creationId xmlns:a16="http://schemas.microsoft.com/office/drawing/2014/main" id="{A16294D9-D915-4938-91A9-E093A1F6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48E3247-8A99-45A3-8DDC-F982FF04CAD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2F73EE70-AA24-4382-B294-054767E506E1}"/>
              </a:ext>
            </a:extLst>
          </p:cNvPr>
          <p:cNvGrpSpPr/>
          <p:nvPr/>
        </p:nvGrpSpPr>
        <p:grpSpPr>
          <a:xfrm>
            <a:off x="360000" y="900311"/>
            <a:ext cx="2521506" cy="584775"/>
            <a:chOff x="433645" y="900311"/>
            <a:chExt cx="2521506" cy="584775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88DAE397-DD5C-4499-AFF8-36BD6D8B54AA}"/>
                </a:ext>
              </a:extLst>
            </p:cNvPr>
            <p:cNvSpPr txBox="1"/>
            <p:nvPr/>
          </p:nvSpPr>
          <p:spPr>
            <a:xfrm>
              <a:off x="43364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63F454-4F36-42F0-9658-4023654BD3DF}"/>
                </a:ext>
              </a:extLst>
            </p:cNvPr>
            <p:cNvSpPr txBox="1"/>
            <p:nvPr/>
          </p:nvSpPr>
          <p:spPr>
            <a:xfrm>
              <a:off x="1010935" y="116505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28818492-C837-4F46-AA19-0A1D624B3DFD}"/>
                </a:ext>
              </a:extLst>
            </p:cNvPr>
            <p:cNvGrpSpPr/>
            <p:nvPr/>
          </p:nvGrpSpPr>
          <p:grpSpPr>
            <a:xfrm>
              <a:off x="768799" y="1187737"/>
              <a:ext cx="188236" cy="200846"/>
              <a:chOff x="3060700" y="4723156"/>
              <a:chExt cx="1401951" cy="1495873"/>
            </a:xfrm>
          </p:grpSpPr>
          <p:sp>
            <p:nvSpPr>
              <p:cNvPr id="35" name="Elemento grafico 41">
                <a:extLst>
                  <a:ext uri="{FF2B5EF4-FFF2-40B4-BE49-F238E27FC236}">
                    <a16:creationId xmlns:a16="http://schemas.microsoft.com/office/drawing/2014/main" id="{C39C816B-241B-4996-97AB-7AF00A0A22EA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Elemento grafico 41">
                <a:extLst>
                  <a:ext uri="{FF2B5EF4-FFF2-40B4-BE49-F238E27FC236}">
                    <a16:creationId xmlns:a16="http://schemas.microsoft.com/office/drawing/2014/main" id="{8081ACD2-529E-481C-9AA9-1FD28DD35455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0EA41B2A-1E07-4413-88B3-227673CD662F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19997"/>
          <a:ext cx="7218948" cy="292220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3071">
                  <a:extLst>
                    <a:ext uri="{9D8B030D-6E8A-4147-A177-3AD203B41FA5}">
                      <a16:colId xmlns:a16="http://schemas.microsoft.com/office/drawing/2014/main" val="835435779"/>
                    </a:ext>
                  </a:extLst>
                </a:gridCol>
                <a:gridCol w="56347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</a:tblGrid>
              <a:tr h="345001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b="1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Descrizione</a:t>
                      </a:r>
                      <a:endParaRPr lang="it-IT" sz="1100" b="1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31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Caldaie a condensazione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00" b="0" kern="1200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Caldaie a condensazione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31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Chiusure trasparenti con infissi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Chiusure trasparenti con infissi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937794"/>
                  </a:ext>
                </a:extLst>
              </a:tr>
              <a:tr h="550820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a pompa di calore per la climatizzazione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a pompa di calore per la climatizzazione</a:t>
                      </a:r>
                      <a:endParaRPr lang="it-IT" sz="1000" b="0" kern="1200" baseline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519177"/>
                  </a:ext>
                </a:extLst>
              </a:tr>
              <a:tr h="337731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fotovoltaici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fotovoltaici</a:t>
                      </a:r>
                      <a:endParaRPr lang="it-IT" sz="1000" b="0" kern="1200" baseline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668666"/>
                  </a:ext>
                </a:extLst>
              </a:tr>
              <a:tr h="337731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solari</a:t>
                      </a:r>
                      <a:r>
                        <a:rPr lang="it-IT" sz="1050" b="1" kern="1200" baseline="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solari termici</a:t>
                      </a:r>
                      <a:endParaRPr lang="it-IT" sz="1000" b="0" kern="1200" baseline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003743"/>
                  </a:ext>
                </a:extLst>
              </a:tr>
              <a:tr h="337731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Pannelli isolanti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Pannelli isolanti</a:t>
                      </a:r>
                      <a:endParaRPr lang="it-IT" sz="1000" b="0" kern="1200" baseline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768507"/>
                  </a:ext>
                </a:extLst>
              </a:tr>
              <a:tr h="337731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err="1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Relamping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baseline="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Relamping</a:t>
                      </a:r>
                      <a:endParaRPr lang="it-IT" sz="1000" b="0" kern="1200" baseline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61563"/>
                  </a:ext>
                </a:extLst>
              </a:tr>
            </a:tbl>
          </a:graphicData>
        </a:graphic>
      </p:graphicFrame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08" y="282970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08" y="23828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08" y="35985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08" y="328284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08" y="390559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88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Fuel</a:t>
            </a:r>
            <a:r>
              <a:rPr lang="it-IT" dirty="0" smtClean="0"/>
              <a:t> card 2 </a:t>
            </a:r>
            <a:r>
              <a:rPr lang="it-IT" dirty="0"/>
              <a:t>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carburante per autotrazione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presentazione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fuel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card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412479"/>
            <a:ext cx="6889271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Fuel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Card per l’acquisto di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Benzina senza piombo 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Gasolio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GPL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5209515"/>
            <a:ext cx="6893998" cy="58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Distribuzione nazionale dei punti vendita abilitati al servizio 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Consegna delle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Fuel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Card a domicilio su tutto il territorio nazionale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917552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Fuel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card 2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3C91833B-D8CB-48FF-827B-699ACEF4597B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7494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30/11/2021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30545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33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2820"/>
              <a:ext cx="237626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dalla data di emissione dell’ordine fino al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36° mese 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dalla data di attivazione dell’AQ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Energia, carburanti e lubrificanti</a:t>
              </a:r>
            </a:p>
          </p:txBody>
        </p:sp>
        <p:pic>
          <p:nvPicPr>
            <p:cNvPr id="39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sp>
        <p:nvSpPr>
          <p:cNvPr id="66" name="Rettangolo con angoli arrotondati 47">
            <a:hlinkClick r:id="rId4"/>
            <a:extLst>
              <a:ext uri="{FF2B5EF4-FFF2-40B4-BE49-F238E27FC236}">
                <a16:creationId xmlns:a16="http://schemas.microsoft.com/office/drawing/2014/main" id="{13AE0378-829E-48A8-8461-5BAC722A56C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758132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53" name="Elemento grafico 41">
            <a:extLst>
              <a:ext uri="{FF2B5EF4-FFF2-40B4-BE49-F238E27FC236}">
                <a16:creationId xmlns:a16="http://schemas.microsoft.com/office/drawing/2014/main" id="{D55AB854-B6B2-456D-B415-7A05C0B5255D}"/>
              </a:ext>
            </a:extLst>
          </p:cNvPr>
          <p:cNvSpPr/>
          <p:nvPr/>
        </p:nvSpPr>
        <p:spPr>
          <a:xfrm>
            <a:off x="9727870" y="4037805"/>
            <a:ext cx="188236" cy="200846"/>
          </a:xfrm>
          <a:custGeom>
            <a:avLst/>
            <a:gdLst>
              <a:gd name="connsiteX0" fmla="*/ 1389682 w 1401951"/>
              <a:gd name="connsiteY0" fmla="*/ 330258 h 1495873"/>
              <a:gd name="connsiteX1" fmla="*/ 710470 w 1401951"/>
              <a:gd name="connsiteY1" fmla="*/ 2191 h 1495873"/>
              <a:gd name="connsiteX2" fmla="*/ 691482 w 1401951"/>
              <a:gd name="connsiteY2" fmla="*/ 2191 h 1495873"/>
              <a:gd name="connsiteX3" fmla="*/ 12270 w 1401951"/>
              <a:gd name="connsiteY3" fmla="*/ 330258 h 1495873"/>
              <a:gd name="connsiteX4" fmla="*/ 0 w 1401951"/>
              <a:gd name="connsiteY4" fmla="*/ 350123 h 1495873"/>
              <a:gd name="connsiteX5" fmla="*/ 0 w 1401951"/>
              <a:gd name="connsiteY5" fmla="*/ 1146188 h 1495873"/>
              <a:gd name="connsiteX6" fmla="*/ 12270 w 1401951"/>
              <a:gd name="connsiteY6" fmla="*/ 1166054 h 1495873"/>
              <a:gd name="connsiteX7" fmla="*/ 691482 w 1401951"/>
              <a:gd name="connsiteY7" fmla="*/ 1493828 h 1495873"/>
              <a:gd name="connsiteX8" fmla="*/ 701122 w 1401951"/>
              <a:gd name="connsiteY8" fmla="*/ 1495873 h 1495873"/>
              <a:gd name="connsiteX9" fmla="*/ 710762 w 1401951"/>
              <a:gd name="connsiteY9" fmla="*/ 1493828 h 1495873"/>
              <a:gd name="connsiteX10" fmla="*/ 1389682 w 1401951"/>
              <a:gd name="connsiteY10" fmla="*/ 1165762 h 1495873"/>
              <a:gd name="connsiteX11" fmla="*/ 1401952 w 1401951"/>
              <a:gd name="connsiteY11" fmla="*/ 1145896 h 1495873"/>
              <a:gd name="connsiteX12" fmla="*/ 1401952 w 1401951"/>
              <a:gd name="connsiteY12" fmla="*/ 349831 h 1495873"/>
              <a:gd name="connsiteX13" fmla="*/ 1389682 w 1401951"/>
              <a:gd name="connsiteY13" fmla="*/ 330258 h 1495873"/>
              <a:gd name="connsiteX14" fmla="*/ 701122 w 1401951"/>
              <a:gd name="connsiteY14" fmla="*/ 46303 h 1495873"/>
              <a:gd name="connsiteX15" fmla="*/ 1329795 w 1401951"/>
              <a:gd name="connsiteY15" fmla="*/ 349831 h 1495873"/>
              <a:gd name="connsiteX16" fmla="*/ 1147503 w 1401951"/>
              <a:gd name="connsiteY16" fmla="*/ 437763 h 1495873"/>
              <a:gd name="connsiteX17" fmla="*/ 1143705 w 1401951"/>
              <a:gd name="connsiteY17" fmla="*/ 435426 h 1495873"/>
              <a:gd name="connsiteX18" fmla="*/ 519415 w 1401951"/>
              <a:gd name="connsiteY18" fmla="*/ 134236 h 1495873"/>
              <a:gd name="connsiteX19" fmla="*/ 701122 w 1401951"/>
              <a:gd name="connsiteY19" fmla="*/ 46303 h 1495873"/>
              <a:gd name="connsiteX20" fmla="*/ 469752 w 1401951"/>
              <a:gd name="connsiteY20" fmla="*/ 158775 h 1495873"/>
              <a:gd name="connsiteX21" fmla="*/ 1097548 w 1401951"/>
              <a:gd name="connsiteY21" fmla="*/ 461718 h 1495873"/>
              <a:gd name="connsiteX22" fmla="*/ 969009 w 1401951"/>
              <a:gd name="connsiteY22" fmla="*/ 523651 h 1495873"/>
              <a:gd name="connsiteX23" fmla="*/ 341505 w 1401951"/>
              <a:gd name="connsiteY23" fmla="*/ 221000 h 1495873"/>
              <a:gd name="connsiteX24" fmla="*/ 469752 w 1401951"/>
              <a:gd name="connsiteY24" fmla="*/ 158775 h 1495873"/>
              <a:gd name="connsiteX25" fmla="*/ 1112447 w 1401951"/>
              <a:gd name="connsiteY25" fmla="*/ 503493 h 1495873"/>
              <a:gd name="connsiteX26" fmla="*/ 1112447 w 1401951"/>
              <a:gd name="connsiteY26" fmla="*/ 732819 h 1495873"/>
              <a:gd name="connsiteX27" fmla="*/ 992380 w 1401951"/>
              <a:gd name="connsiteY27" fmla="*/ 790661 h 1495873"/>
              <a:gd name="connsiteX28" fmla="*/ 992380 w 1401951"/>
              <a:gd name="connsiteY28" fmla="*/ 561336 h 1495873"/>
              <a:gd name="connsiteX29" fmla="*/ 1112447 w 1401951"/>
              <a:gd name="connsiteY29" fmla="*/ 503493 h 1495873"/>
              <a:gd name="connsiteX30" fmla="*/ 1358132 w 1401951"/>
              <a:gd name="connsiteY30" fmla="*/ 1132458 h 1495873"/>
              <a:gd name="connsiteX31" fmla="*/ 722740 w 1401951"/>
              <a:gd name="connsiteY31" fmla="*/ 1439199 h 1495873"/>
              <a:gd name="connsiteX32" fmla="*/ 722740 w 1401951"/>
              <a:gd name="connsiteY32" fmla="*/ 691628 h 1495873"/>
              <a:gd name="connsiteX33" fmla="*/ 874358 w 1401951"/>
              <a:gd name="connsiteY33" fmla="*/ 618594 h 1495873"/>
              <a:gd name="connsiteX34" fmla="*/ 884582 w 1401951"/>
              <a:gd name="connsiteY34" fmla="*/ 589381 h 1495873"/>
              <a:gd name="connsiteX35" fmla="*/ 855369 w 1401951"/>
              <a:gd name="connsiteY35" fmla="*/ 579156 h 1495873"/>
              <a:gd name="connsiteX36" fmla="*/ 701122 w 1401951"/>
              <a:gd name="connsiteY36" fmla="*/ 653358 h 1495873"/>
              <a:gd name="connsiteX37" fmla="*/ 640358 w 1401951"/>
              <a:gd name="connsiteY37" fmla="*/ 624145 h 1495873"/>
              <a:gd name="connsiteX38" fmla="*/ 611145 w 1401951"/>
              <a:gd name="connsiteY38" fmla="*/ 634369 h 1495873"/>
              <a:gd name="connsiteX39" fmla="*/ 621369 w 1401951"/>
              <a:gd name="connsiteY39" fmla="*/ 663583 h 1495873"/>
              <a:gd name="connsiteX40" fmla="*/ 679212 w 1401951"/>
              <a:gd name="connsiteY40" fmla="*/ 691628 h 1495873"/>
              <a:gd name="connsiteX41" fmla="*/ 679212 w 1401951"/>
              <a:gd name="connsiteY41" fmla="*/ 1439199 h 1495873"/>
              <a:gd name="connsiteX42" fmla="*/ 43820 w 1401951"/>
              <a:gd name="connsiteY42" fmla="*/ 1132458 h 1495873"/>
              <a:gd name="connsiteX43" fmla="*/ 43820 w 1401951"/>
              <a:gd name="connsiteY43" fmla="*/ 384887 h 1495873"/>
              <a:gd name="connsiteX44" fmla="*/ 527594 w 1401951"/>
              <a:gd name="connsiteY44" fmla="*/ 618302 h 1495873"/>
              <a:gd name="connsiteX45" fmla="*/ 537235 w 1401951"/>
              <a:gd name="connsiteY45" fmla="*/ 620347 h 1495873"/>
              <a:gd name="connsiteX46" fmla="*/ 557100 w 1401951"/>
              <a:gd name="connsiteY46" fmla="*/ 608077 h 1495873"/>
              <a:gd name="connsiteX47" fmla="*/ 546875 w 1401951"/>
              <a:gd name="connsiteY47" fmla="*/ 578864 h 1495873"/>
              <a:gd name="connsiteX48" fmla="*/ 72449 w 1401951"/>
              <a:gd name="connsiteY48" fmla="*/ 349831 h 1495873"/>
              <a:gd name="connsiteX49" fmla="*/ 290089 w 1401951"/>
              <a:gd name="connsiteY49" fmla="*/ 244662 h 1495873"/>
              <a:gd name="connsiteX50" fmla="*/ 948268 w 1401951"/>
              <a:gd name="connsiteY50" fmla="*/ 562504 h 1495873"/>
              <a:gd name="connsiteX51" fmla="*/ 948560 w 1401951"/>
              <a:gd name="connsiteY51" fmla="*/ 562797 h 1495873"/>
              <a:gd name="connsiteX52" fmla="*/ 948560 w 1401951"/>
              <a:gd name="connsiteY52" fmla="*/ 825717 h 1495873"/>
              <a:gd name="connsiteX53" fmla="*/ 958784 w 1401951"/>
              <a:gd name="connsiteY53" fmla="*/ 844414 h 1495873"/>
              <a:gd name="connsiteX54" fmla="*/ 970470 w 1401951"/>
              <a:gd name="connsiteY54" fmla="*/ 847627 h 1495873"/>
              <a:gd name="connsiteX55" fmla="*/ 980110 w 1401951"/>
              <a:gd name="connsiteY55" fmla="*/ 845582 h 1495873"/>
              <a:gd name="connsiteX56" fmla="*/ 1143997 w 1401951"/>
              <a:gd name="connsiteY56" fmla="*/ 766414 h 1495873"/>
              <a:gd name="connsiteX57" fmla="*/ 1156267 w 1401951"/>
              <a:gd name="connsiteY57" fmla="*/ 746549 h 1495873"/>
              <a:gd name="connsiteX58" fmla="*/ 1156267 w 1401951"/>
              <a:gd name="connsiteY58" fmla="*/ 482167 h 1495873"/>
              <a:gd name="connsiteX59" fmla="*/ 1358424 w 1401951"/>
              <a:gd name="connsiteY59" fmla="*/ 384595 h 1495873"/>
              <a:gd name="connsiteX60" fmla="*/ 1358132 w 1401951"/>
              <a:gd name="connsiteY60" fmla="*/ 1132458 h 1495873"/>
              <a:gd name="connsiteX61" fmla="*/ 1358132 w 1401951"/>
              <a:gd name="connsiteY61" fmla="*/ 1132458 h 14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01951" h="1495873">
                <a:moveTo>
                  <a:pt x="1389682" y="330258"/>
                </a:moveTo>
                <a:lnTo>
                  <a:pt x="710470" y="2191"/>
                </a:lnTo>
                <a:cubicBezTo>
                  <a:pt x="704336" y="-730"/>
                  <a:pt x="697324" y="-730"/>
                  <a:pt x="691482" y="2191"/>
                </a:cubicBezTo>
                <a:lnTo>
                  <a:pt x="12270" y="330258"/>
                </a:lnTo>
                <a:cubicBezTo>
                  <a:pt x="4674" y="334055"/>
                  <a:pt x="0" y="341651"/>
                  <a:pt x="0" y="350123"/>
                </a:cubicBezTo>
                <a:lnTo>
                  <a:pt x="0" y="1146188"/>
                </a:lnTo>
                <a:cubicBezTo>
                  <a:pt x="0" y="1154660"/>
                  <a:pt x="4674" y="1162256"/>
                  <a:pt x="12270" y="1166054"/>
                </a:cubicBezTo>
                <a:lnTo>
                  <a:pt x="691482" y="1493828"/>
                </a:lnTo>
                <a:cubicBezTo>
                  <a:pt x="694403" y="1495289"/>
                  <a:pt x="697616" y="1495873"/>
                  <a:pt x="701122" y="1495873"/>
                </a:cubicBezTo>
                <a:cubicBezTo>
                  <a:pt x="704336" y="1495873"/>
                  <a:pt x="707549" y="1495289"/>
                  <a:pt x="710762" y="1493828"/>
                </a:cubicBezTo>
                <a:lnTo>
                  <a:pt x="1389682" y="1165762"/>
                </a:lnTo>
                <a:cubicBezTo>
                  <a:pt x="1397278" y="1161964"/>
                  <a:pt x="1401952" y="1154368"/>
                  <a:pt x="1401952" y="1145896"/>
                </a:cubicBezTo>
                <a:lnTo>
                  <a:pt x="1401952" y="349831"/>
                </a:lnTo>
                <a:cubicBezTo>
                  <a:pt x="1401952" y="341359"/>
                  <a:pt x="1397278" y="333763"/>
                  <a:pt x="1389682" y="330258"/>
                </a:cubicBezTo>
                <a:close/>
                <a:moveTo>
                  <a:pt x="701122" y="46303"/>
                </a:moveTo>
                <a:lnTo>
                  <a:pt x="1329795" y="349831"/>
                </a:lnTo>
                <a:lnTo>
                  <a:pt x="1147503" y="437763"/>
                </a:lnTo>
                <a:cubicBezTo>
                  <a:pt x="1146335" y="436887"/>
                  <a:pt x="1145166" y="436010"/>
                  <a:pt x="1143705" y="435426"/>
                </a:cubicBezTo>
                <a:lnTo>
                  <a:pt x="519415" y="134236"/>
                </a:lnTo>
                <a:lnTo>
                  <a:pt x="701122" y="46303"/>
                </a:lnTo>
                <a:close/>
                <a:moveTo>
                  <a:pt x="469752" y="158775"/>
                </a:moveTo>
                <a:lnTo>
                  <a:pt x="1097548" y="461718"/>
                </a:lnTo>
                <a:lnTo>
                  <a:pt x="969009" y="523651"/>
                </a:lnTo>
                <a:lnTo>
                  <a:pt x="341505" y="221000"/>
                </a:lnTo>
                <a:lnTo>
                  <a:pt x="469752" y="158775"/>
                </a:lnTo>
                <a:close/>
                <a:moveTo>
                  <a:pt x="1112447" y="503493"/>
                </a:moveTo>
                <a:lnTo>
                  <a:pt x="1112447" y="732819"/>
                </a:lnTo>
                <a:lnTo>
                  <a:pt x="992380" y="790661"/>
                </a:lnTo>
                <a:lnTo>
                  <a:pt x="992380" y="561336"/>
                </a:lnTo>
                <a:lnTo>
                  <a:pt x="1112447" y="503493"/>
                </a:lnTo>
                <a:close/>
                <a:moveTo>
                  <a:pt x="1358132" y="1132458"/>
                </a:moveTo>
                <a:lnTo>
                  <a:pt x="722740" y="1439199"/>
                </a:lnTo>
                <a:lnTo>
                  <a:pt x="722740" y="691628"/>
                </a:lnTo>
                <a:lnTo>
                  <a:pt x="874358" y="618594"/>
                </a:lnTo>
                <a:cubicBezTo>
                  <a:pt x="885167" y="613336"/>
                  <a:pt x="889841" y="600190"/>
                  <a:pt x="884582" y="589381"/>
                </a:cubicBezTo>
                <a:cubicBezTo>
                  <a:pt x="879324" y="578572"/>
                  <a:pt x="866178" y="573898"/>
                  <a:pt x="855369" y="579156"/>
                </a:cubicBezTo>
                <a:lnTo>
                  <a:pt x="701122" y="653358"/>
                </a:lnTo>
                <a:lnTo>
                  <a:pt x="640358" y="624145"/>
                </a:lnTo>
                <a:cubicBezTo>
                  <a:pt x="629549" y="618886"/>
                  <a:pt x="616403" y="623560"/>
                  <a:pt x="611145" y="634369"/>
                </a:cubicBezTo>
                <a:cubicBezTo>
                  <a:pt x="605886" y="645178"/>
                  <a:pt x="610560" y="658324"/>
                  <a:pt x="621369" y="663583"/>
                </a:cubicBezTo>
                <a:lnTo>
                  <a:pt x="679212" y="691628"/>
                </a:lnTo>
                <a:lnTo>
                  <a:pt x="679212" y="1439199"/>
                </a:lnTo>
                <a:lnTo>
                  <a:pt x="43820" y="1132458"/>
                </a:lnTo>
                <a:lnTo>
                  <a:pt x="43820" y="384887"/>
                </a:lnTo>
                <a:lnTo>
                  <a:pt x="527594" y="618302"/>
                </a:lnTo>
                <a:cubicBezTo>
                  <a:pt x="530808" y="619763"/>
                  <a:pt x="534021" y="620347"/>
                  <a:pt x="537235" y="620347"/>
                </a:cubicBezTo>
                <a:cubicBezTo>
                  <a:pt x="545415" y="620347"/>
                  <a:pt x="553302" y="615673"/>
                  <a:pt x="557100" y="608077"/>
                </a:cubicBezTo>
                <a:cubicBezTo>
                  <a:pt x="562358" y="597268"/>
                  <a:pt x="557684" y="584122"/>
                  <a:pt x="546875" y="578864"/>
                </a:cubicBezTo>
                <a:lnTo>
                  <a:pt x="72449" y="349831"/>
                </a:lnTo>
                <a:lnTo>
                  <a:pt x="290089" y="244662"/>
                </a:lnTo>
                <a:lnTo>
                  <a:pt x="948268" y="562504"/>
                </a:lnTo>
                <a:cubicBezTo>
                  <a:pt x="948268" y="562504"/>
                  <a:pt x="948560" y="562797"/>
                  <a:pt x="948560" y="562797"/>
                </a:cubicBezTo>
                <a:lnTo>
                  <a:pt x="948560" y="825717"/>
                </a:lnTo>
                <a:cubicBezTo>
                  <a:pt x="948560" y="833313"/>
                  <a:pt x="952357" y="840324"/>
                  <a:pt x="958784" y="844414"/>
                </a:cubicBezTo>
                <a:cubicBezTo>
                  <a:pt x="962290" y="846751"/>
                  <a:pt x="966380" y="847627"/>
                  <a:pt x="970470" y="847627"/>
                </a:cubicBezTo>
                <a:cubicBezTo>
                  <a:pt x="973683" y="847627"/>
                  <a:pt x="976897" y="847043"/>
                  <a:pt x="980110" y="845582"/>
                </a:cubicBezTo>
                <a:lnTo>
                  <a:pt x="1143997" y="766414"/>
                </a:lnTo>
                <a:cubicBezTo>
                  <a:pt x="1151593" y="762616"/>
                  <a:pt x="1156267" y="755021"/>
                  <a:pt x="1156267" y="746549"/>
                </a:cubicBezTo>
                <a:lnTo>
                  <a:pt x="1156267" y="482167"/>
                </a:lnTo>
                <a:lnTo>
                  <a:pt x="1358424" y="384595"/>
                </a:lnTo>
                <a:lnTo>
                  <a:pt x="1358132" y="1132458"/>
                </a:lnTo>
                <a:lnTo>
                  <a:pt x="1358132" y="1132458"/>
                </a:lnTo>
                <a:close/>
              </a:path>
            </a:pathLst>
          </a:custGeom>
          <a:solidFill>
            <a:srgbClr val="313840"/>
          </a:solidFill>
          <a:ln w="2917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pic>
        <p:nvPicPr>
          <p:cNvPr id="54" name="Segnaposto 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13555"/>
          <a:stretch>
            <a:fillRect/>
          </a:stretch>
        </p:blipFill>
        <p:spPr>
          <a:xfrm>
            <a:off x="7587950" y="1144687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2604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err="1" smtClean="0"/>
              <a:t>Fuel</a:t>
            </a:r>
            <a:r>
              <a:rPr lang="it-IT" dirty="0" smtClean="0"/>
              <a:t> card 2 </a:t>
            </a:r>
            <a:r>
              <a:rPr lang="it-IT" dirty="0"/>
              <a:t>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670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1652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61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Lotto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30/11/2021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30/08/2024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KUWAIT PETROLEUM ITALIA S.p.A.</a:t>
                      </a:r>
                    </a:p>
                    <a:p>
                      <a:pPr marL="228600" marR="0" lvl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ITALIANA PETROLI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180000" marR="180000" marT="468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74167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 smtClean="0">
                <a:solidFill>
                  <a:srgbClr val="404040"/>
                </a:solidFill>
              </a:rPr>
              <a:t>MERCEOLOGICI</a:t>
            </a:r>
            <a:endParaRPr lang="it-IT" sz="1000" b="1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ADDBE41-DB6C-486B-835E-6E0DFDA8CEF4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7" name="Picture 14" descr="Anteprima immagine">
            <a:extLst>
              <a:ext uri="{FF2B5EF4-FFF2-40B4-BE49-F238E27FC236}">
                <a16:creationId xmlns:a16="http://schemas.microsoft.com/office/drawing/2014/main" id="{B58B786E-8149-4973-AD05-42D250FD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A9230A4-7089-4430-977A-F9094F8F288C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8" descr="Anteprima immagine">
            <a:extLst>
              <a:ext uri="{FF2B5EF4-FFF2-40B4-BE49-F238E27FC236}">
                <a16:creationId xmlns:a16="http://schemas.microsoft.com/office/drawing/2014/main" id="{35624B68-8ADF-4A22-9A1F-E008BC9D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5606656-9340-4016-8942-1627F653737D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3" name="Picture 4">
            <a:extLst>
              <a:ext uri="{FF2B5EF4-FFF2-40B4-BE49-F238E27FC236}">
                <a16:creationId xmlns:a16="http://schemas.microsoft.com/office/drawing/2014/main" id="{BFD68BEB-406F-47A4-8D71-6FE3C21F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1E6AAB18-37C8-4551-90D1-5609F9EE0453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5" name="Picture 10" descr="Anteprima immagine">
            <a:extLst>
              <a:ext uri="{FF2B5EF4-FFF2-40B4-BE49-F238E27FC236}">
                <a16:creationId xmlns:a16="http://schemas.microsoft.com/office/drawing/2014/main" id="{0CE5F70C-7F3D-4E19-821A-4698EDE6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CF6780D-4DD0-439E-8381-283B78DC7F8B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" name="Picture 18" descr="Anteprima immagine">
            <a:extLst>
              <a:ext uri="{FF2B5EF4-FFF2-40B4-BE49-F238E27FC236}">
                <a16:creationId xmlns:a16="http://schemas.microsoft.com/office/drawing/2014/main" id="{901F277F-22F7-4B86-8D8D-58FEE1A2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7250CAC6-7EB9-4DF9-BD4C-FC54BCC24B37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3" name="Elemento grafico 41">
            <a:extLst>
              <a:ext uri="{FF2B5EF4-FFF2-40B4-BE49-F238E27FC236}">
                <a16:creationId xmlns:a16="http://schemas.microsoft.com/office/drawing/2014/main" id="{D55AB854-B6B2-456D-B415-7A05C0B5255D}"/>
              </a:ext>
            </a:extLst>
          </p:cNvPr>
          <p:cNvSpPr/>
          <p:nvPr/>
        </p:nvSpPr>
        <p:spPr>
          <a:xfrm>
            <a:off x="1151681" y="1195270"/>
            <a:ext cx="188236" cy="200846"/>
          </a:xfrm>
          <a:custGeom>
            <a:avLst/>
            <a:gdLst>
              <a:gd name="connsiteX0" fmla="*/ 1389682 w 1401951"/>
              <a:gd name="connsiteY0" fmla="*/ 330258 h 1495873"/>
              <a:gd name="connsiteX1" fmla="*/ 710470 w 1401951"/>
              <a:gd name="connsiteY1" fmla="*/ 2191 h 1495873"/>
              <a:gd name="connsiteX2" fmla="*/ 691482 w 1401951"/>
              <a:gd name="connsiteY2" fmla="*/ 2191 h 1495873"/>
              <a:gd name="connsiteX3" fmla="*/ 12270 w 1401951"/>
              <a:gd name="connsiteY3" fmla="*/ 330258 h 1495873"/>
              <a:gd name="connsiteX4" fmla="*/ 0 w 1401951"/>
              <a:gd name="connsiteY4" fmla="*/ 350123 h 1495873"/>
              <a:gd name="connsiteX5" fmla="*/ 0 w 1401951"/>
              <a:gd name="connsiteY5" fmla="*/ 1146188 h 1495873"/>
              <a:gd name="connsiteX6" fmla="*/ 12270 w 1401951"/>
              <a:gd name="connsiteY6" fmla="*/ 1166054 h 1495873"/>
              <a:gd name="connsiteX7" fmla="*/ 691482 w 1401951"/>
              <a:gd name="connsiteY7" fmla="*/ 1493828 h 1495873"/>
              <a:gd name="connsiteX8" fmla="*/ 701122 w 1401951"/>
              <a:gd name="connsiteY8" fmla="*/ 1495873 h 1495873"/>
              <a:gd name="connsiteX9" fmla="*/ 710762 w 1401951"/>
              <a:gd name="connsiteY9" fmla="*/ 1493828 h 1495873"/>
              <a:gd name="connsiteX10" fmla="*/ 1389682 w 1401951"/>
              <a:gd name="connsiteY10" fmla="*/ 1165762 h 1495873"/>
              <a:gd name="connsiteX11" fmla="*/ 1401952 w 1401951"/>
              <a:gd name="connsiteY11" fmla="*/ 1145896 h 1495873"/>
              <a:gd name="connsiteX12" fmla="*/ 1401952 w 1401951"/>
              <a:gd name="connsiteY12" fmla="*/ 349831 h 1495873"/>
              <a:gd name="connsiteX13" fmla="*/ 1389682 w 1401951"/>
              <a:gd name="connsiteY13" fmla="*/ 330258 h 1495873"/>
              <a:gd name="connsiteX14" fmla="*/ 701122 w 1401951"/>
              <a:gd name="connsiteY14" fmla="*/ 46303 h 1495873"/>
              <a:gd name="connsiteX15" fmla="*/ 1329795 w 1401951"/>
              <a:gd name="connsiteY15" fmla="*/ 349831 h 1495873"/>
              <a:gd name="connsiteX16" fmla="*/ 1147503 w 1401951"/>
              <a:gd name="connsiteY16" fmla="*/ 437763 h 1495873"/>
              <a:gd name="connsiteX17" fmla="*/ 1143705 w 1401951"/>
              <a:gd name="connsiteY17" fmla="*/ 435426 h 1495873"/>
              <a:gd name="connsiteX18" fmla="*/ 519415 w 1401951"/>
              <a:gd name="connsiteY18" fmla="*/ 134236 h 1495873"/>
              <a:gd name="connsiteX19" fmla="*/ 701122 w 1401951"/>
              <a:gd name="connsiteY19" fmla="*/ 46303 h 1495873"/>
              <a:gd name="connsiteX20" fmla="*/ 469752 w 1401951"/>
              <a:gd name="connsiteY20" fmla="*/ 158775 h 1495873"/>
              <a:gd name="connsiteX21" fmla="*/ 1097548 w 1401951"/>
              <a:gd name="connsiteY21" fmla="*/ 461718 h 1495873"/>
              <a:gd name="connsiteX22" fmla="*/ 969009 w 1401951"/>
              <a:gd name="connsiteY22" fmla="*/ 523651 h 1495873"/>
              <a:gd name="connsiteX23" fmla="*/ 341505 w 1401951"/>
              <a:gd name="connsiteY23" fmla="*/ 221000 h 1495873"/>
              <a:gd name="connsiteX24" fmla="*/ 469752 w 1401951"/>
              <a:gd name="connsiteY24" fmla="*/ 158775 h 1495873"/>
              <a:gd name="connsiteX25" fmla="*/ 1112447 w 1401951"/>
              <a:gd name="connsiteY25" fmla="*/ 503493 h 1495873"/>
              <a:gd name="connsiteX26" fmla="*/ 1112447 w 1401951"/>
              <a:gd name="connsiteY26" fmla="*/ 732819 h 1495873"/>
              <a:gd name="connsiteX27" fmla="*/ 992380 w 1401951"/>
              <a:gd name="connsiteY27" fmla="*/ 790661 h 1495873"/>
              <a:gd name="connsiteX28" fmla="*/ 992380 w 1401951"/>
              <a:gd name="connsiteY28" fmla="*/ 561336 h 1495873"/>
              <a:gd name="connsiteX29" fmla="*/ 1112447 w 1401951"/>
              <a:gd name="connsiteY29" fmla="*/ 503493 h 1495873"/>
              <a:gd name="connsiteX30" fmla="*/ 1358132 w 1401951"/>
              <a:gd name="connsiteY30" fmla="*/ 1132458 h 1495873"/>
              <a:gd name="connsiteX31" fmla="*/ 722740 w 1401951"/>
              <a:gd name="connsiteY31" fmla="*/ 1439199 h 1495873"/>
              <a:gd name="connsiteX32" fmla="*/ 722740 w 1401951"/>
              <a:gd name="connsiteY32" fmla="*/ 691628 h 1495873"/>
              <a:gd name="connsiteX33" fmla="*/ 874358 w 1401951"/>
              <a:gd name="connsiteY33" fmla="*/ 618594 h 1495873"/>
              <a:gd name="connsiteX34" fmla="*/ 884582 w 1401951"/>
              <a:gd name="connsiteY34" fmla="*/ 589381 h 1495873"/>
              <a:gd name="connsiteX35" fmla="*/ 855369 w 1401951"/>
              <a:gd name="connsiteY35" fmla="*/ 579156 h 1495873"/>
              <a:gd name="connsiteX36" fmla="*/ 701122 w 1401951"/>
              <a:gd name="connsiteY36" fmla="*/ 653358 h 1495873"/>
              <a:gd name="connsiteX37" fmla="*/ 640358 w 1401951"/>
              <a:gd name="connsiteY37" fmla="*/ 624145 h 1495873"/>
              <a:gd name="connsiteX38" fmla="*/ 611145 w 1401951"/>
              <a:gd name="connsiteY38" fmla="*/ 634369 h 1495873"/>
              <a:gd name="connsiteX39" fmla="*/ 621369 w 1401951"/>
              <a:gd name="connsiteY39" fmla="*/ 663583 h 1495873"/>
              <a:gd name="connsiteX40" fmla="*/ 679212 w 1401951"/>
              <a:gd name="connsiteY40" fmla="*/ 691628 h 1495873"/>
              <a:gd name="connsiteX41" fmla="*/ 679212 w 1401951"/>
              <a:gd name="connsiteY41" fmla="*/ 1439199 h 1495873"/>
              <a:gd name="connsiteX42" fmla="*/ 43820 w 1401951"/>
              <a:gd name="connsiteY42" fmla="*/ 1132458 h 1495873"/>
              <a:gd name="connsiteX43" fmla="*/ 43820 w 1401951"/>
              <a:gd name="connsiteY43" fmla="*/ 384887 h 1495873"/>
              <a:gd name="connsiteX44" fmla="*/ 527594 w 1401951"/>
              <a:gd name="connsiteY44" fmla="*/ 618302 h 1495873"/>
              <a:gd name="connsiteX45" fmla="*/ 537235 w 1401951"/>
              <a:gd name="connsiteY45" fmla="*/ 620347 h 1495873"/>
              <a:gd name="connsiteX46" fmla="*/ 557100 w 1401951"/>
              <a:gd name="connsiteY46" fmla="*/ 608077 h 1495873"/>
              <a:gd name="connsiteX47" fmla="*/ 546875 w 1401951"/>
              <a:gd name="connsiteY47" fmla="*/ 578864 h 1495873"/>
              <a:gd name="connsiteX48" fmla="*/ 72449 w 1401951"/>
              <a:gd name="connsiteY48" fmla="*/ 349831 h 1495873"/>
              <a:gd name="connsiteX49" fmla="*/ 290089 w 1401951"/>
              <a:gd name="connsiteY49" fmla="*/ 244662 h 1495873"/>
              <a:gd name="connsiteX50" fmla="*/ 948268 w 1401951"/>
              <a:gd name="connsiteY50" fmla="*/ 562504 h 1495873"/>
              <a:gd name="connsiteX51" fmla="*/ 948560 w 1401951"/>
              <a:gd name="connsiteY51" fmla="*/ 562797 h 1495873"/>
              <a:gd name="connsiteX52" fmla="*/ 948560 w 1401951"/>
              <a:gd name="connsiteY52" fmla="*/ 825717 h 1495873"/>
              <a:gd name="connsiteX53" fmla="*/ 958784 w 1401951"/>
              <a:gd name="connsiteY53" fmla="*/ 844414 h 1495873"/>
              <a:gd name="connsiteX54" fmla="*/ 970470 w 1401951"/>
              <a:gd name="connsiteY54" fmla="*/ 847627 h 1495873"/>
              <a:gd name="connsiteX55" fmla="*/ 980110 w 1401951"/>
              <a:gd name="connsiteY55" fmla="*/ 845582 h 1495873"/>
              <a:gd name="connsiteX56" fmla="*/ 1143997 w 1401951"/>
              <a:gd name="connsiteY56" fmla="*/ 766414 h 1495873"/>
              <a:gd name="connsiteX57" fmla="*/ 1156267 w 1401951"/>
              <a:gd name="connsiteY57" fmla="*/ 746549 h 1495873"/>
              <a:gd name="connsiteX58" fmla="*/ 1156267 w 1401951"/>
              <a:gd name="connsiteY58" fmla="*/ 482167 h 1495873"/>
              <a:gd name="connsiteX59" fmla="*/ 1358424 w 1401951"/>
              <a:gd name="connsiteY59" fmla="*/ 384595 h 1495873"/>
              <a:gd name="connsiteX60" fmla="*/ 1358132 w 1401951"/>
              <a:gd name="connsiteY60" fmla="*/ 1132458 h 1495873"/>
              <a:gd name="connsiteX61" fmla="*/ 1358132 w 1401951"/>
              <a:gd name="connsiteY61" fmla="*/ 1132458 h 14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01951" h="1495873">
                <a:moveTo>
                  <a:pt x="1389682" y="330258"/>
                </a:moveTo>
                <a:lnTo>
                  <a:pt x="710470" y="2191"/>
                </a:lnTo>
                <a:cubicBezTo>
                  <a:pt x="704336" y="-730"/>
                  <a:pt x="697324" y="-730"/>
                  <a:pt x="691482" y="2191"/>
                </a:cubicBezTo>
                <a:lnTo>
                  <a:pt x="12270" y="330258"/>
                </a:lnTo>
                <a:cubicBezTo>
                  <a:pt x="4674" y="334055"/>
                  <a:pt x="0" y="341651"/>
                  <a:pt x="0" y="350123"/>
                </a:cubicBezTo>
                <a:lnTo>
                  <a:pt x="0" y="1146188"/>
                </a:lnTo>
                <a:cubicBezTo>
                  <a:pt x="0" y="1154660"/>
                  <a:pt x="4674" y="1162256"/>
                  <a:pt x="12270" y="1166054"/>
                </a:cubicBezTo>
                <a:lnTo>
                  <a:pt x="691482" y="1493828"/>
                </a:lnTo>
                <a:cubicBezTo>
                  <a:pt x="694403" y="1495289"/>
                  <a:pt x="697616" y="1495873"/>
                  <a:pt x="701122" y="1495873"/>
                </a:cubicBezTo>
                <a:cubicBezTo>
                  <a:pt x="704336" y="1495873"/>
                  <a:pt x="707549" y="1495289"/>
                  <a:pt x="710762" y="1493828"/>
                </a:cubicBezTo>
                <a:lnTo>
                  <a:pt x="1389682" y="1165762"/>
                </a:lnTo>
                <a:cubicBezTo>
                  <a:pt x="1397278" y="1161964"/>
                  <a:pt x="1401952" y="1154368"/>
                  <a:pt x="1401952" y="1145896"/>
                </a:cubicBezTo>
                <a:lnTo>
                  <a:pt x="1401952" y="349831"/>
                </a:lnTo>
                <a:cubicBezTo>
                  <a:pt x="1401952" y="341359"/>
                  <a:pt x="1397278" y="333763"/>
                  <a:pt x="1389682" y="330258"/>
                </a:cubicBezTo>
                <a:close/>
                <a:moveTo>
                  <a:pt x="701122" y="46303"/>
                </a:moveTo>
                <a:lnTo>
                  <a:pt x="1329795" y="349831"/>
                </a:lnTo>
                <a:lnTo>
                  <a:pt x="1147503" y="437763"/>
                </a:lnTo>
                <a:cubicBezTo>
                  <a:pt x="1146335" y="436887"/>
                  <a:pt x="1145166" y="436010"/>
                  <a:pt x="1143705" y="435426"/>
                </a:cubicBezTo>
                <a:lnTo>
                  <a:pt x="519415" y="134236"/>
                </a:lnTo>
                <a:lnTo>
                  <a:pt x="701122" y="46303"/>
                </a:lnTo>
                <a:close/>
                <a:moveTo>
                  <a:pt x="469752" y="158775"/>
                </a:moveTo>
                <a:lnTo>
                  <a:pt x="1097548" y="461718"/>
                </a:lnTo>
                <a:lnTo>
                  <a:pt x="969009" y="523651"/>
                </a:lnTo>
                <a:lnTo>
                  <a:pt x="341505" y="221000"/>
                </a:lnTo>
                <a:lnTo>
                  <a:pt x="469752" y="158775"/>
                </a:lnTo>
                <a:close/>
                <a:moveTo>
                  <a:pt x="1112447" y="503493"/>
                </a:moveTo>
                <a:lnTo>
                  <a:pt x="1112447" y="732819"/>
                </a:lnTo>
                <a:lnTo>
                  <a:pt x="992380" y="790661"/>
                </a:lnTo>
                <a:lnTo>
                  <a:pt x="992380" y="561336"/>
                </a:lnTo>
                <a:lnTo>
                  <a:pt x="1112447" y="503493"/>
                </a:lnTo>
                <a:close/>
                <a:moveTo>
                  <a:pt x="1358132" y="1132458"/>
                </a:moveTo>
                <a:lnTo>
                  <a:pt x="722740" y="1439199"/>
                </a:lnTo>
                <a:lnTo>
                  <a:pt x="722740" y="691628"/>
                </a:lnTo>
                <a:lnTo>
                  <a:pt x="874358" y="618594"/>
                </a:lnTo>
                <a:cubicBezTo>
                  <a:pt x="885167" y="613336"/>
                  <a:pt x="889841" y="600190"/>
                  <a:pt x="884582" y="589381"/>
                </a:cubicBezTo>
                <a:cubicBezTo>
                  <a:pt x="879324" y="578572"/>
                  <a:pt x="866178" y="573898"/>
                  <a:pt x="855369" y="579156"/>
                </a:cubicBezTo>
                <a:lnTo>
                  <a:pt x="701122" y="653358"/>
                </a:lnTo>
                <a:lnTo>
                  <a:pt x="640358" y="624145"/>
                </a:lnTo>
                <a:cubicBezTo>
                  <a:pt x="629549" y="618886"/>
                  <a:pt x="616403" y="623560"/>
                  <a:pt x="611145" y="634369"/>
                </a:cubicBezTo>
                <a:cubicBezTo>
                  <a:pt x="605886" y="645178"/>
                  <a:pt x="610560" y="658324"/>
                  <a:pt x="621369" y="663583"/>
                </a:cubicBezTo>
                <a:lnTo>
                  <a:pt x="679212" y="691628"/>
                </a:lnTo>
                <a:lnTo>
                  <a:pt x="679212" y="1439199"/>
                </a:lnTo>
                <a:lnTo>
                  <a:pt x="43820" y="1132458"/>
                </a:lnTo>
                <a:lnTo>
                  <a:pt x="43820" y="384887"/>
                </a:lnTo>
                <a:lnTo>
                  <a:pt x="527594" y="618302"/>
                </a:lnTo>
                <a:cubicBezTo>
                  <a:pt x="530808" y="619763"/>
                  <a:pt x="534021" y="620347"/>
                  <a:pt x="537235" y="620347"/>
                </a:cubicBezTo>
                <a:cubicBezTo>
                  <a:pt x="545415" y="620347"/>
                  <a:pt x="553302" y="615673"/>
                  <a:pt x="557100" y="608077"/>
                </a:cubicBezTo>
                <a:cubicBezTo>
                  <a:pt x="562358" y="597268"/>
                  <a:pt x="557684" y="584122"/>
                  <a:pt x="546875" y="578864"/>
                </a:cubicBezTo>
                <a:lnTo>
                  <a:pt x="72449" y="349831"/>
                </a:lnTo>
                <a:lnTo>
                  <a:pt x="290089" y="244662"/>
                </a:lnTo>
                <a:lnTo>
                  <a:pt x="948268" y="562504"/>
                </a:lnTo>
                <a:cubicBezTo>
                  <a:pt x="948268" y="562504"/>
                  <a:pt x="948560" y="562797"/>
                  <a:pt x="948560" y="562797"/>
                </a:cubicBezTo>
                <a:lnTo>
                  <a:pt x="948560" y="825717"/>
                </a:lnTo>
                <a:cubicBezTo>
                  <a:pt x="948560" y="833313"/>
                  <a:pt x="952357" y="840324"/>
                  <a:pt x="958784" y="844414"/>
                </a:cubicBezTo>
                <a:cubicBezTo>
                  <a:pt x="962290" y="846751"/>
                  <a:pt x="966380" y="847627"/>
                  <a:pt x="970470" y="847627"/>
                </a:cubicBezTo>
                <a:cubicBezTo>
                  <a:pt x="973683" y="847627"/>
                  <a:pt x="976897" y="847043"/>
                  <a:pt x="980110" y="845582"/>
                </a:cubicBezTo>
                <a:lnTo>
                  <a:pt x="1143997" y="766414"/>
                </a:lnTo>
                <a:cubicBezTo>
                  <a:pt x="1151593" y="762616"/>
                  <a:pt x="1156267" y="755021"/>
                  <a:pt x="1156267" y="746549"/>
                </a:cubicBezTo>
                <a:lnTo>
                  <a:pt x="1156267" y="482167"/>
                </a:lnTo>
                <a:lnTo>
                  <a:pt x="1358424" y="384595"/>
                </a:lnTo>
                <a:lnTo>
                  <a:pt x="1358132" y="1132458"/>
                </a:lnTo>
                <a:lnTo>
                  <a:pt x="1358132" y="1132458"/>
                </a:lnTo>
                <a:close/>
              </a:path>
            </a:pathLst>
          </a:custGeom>
          <a:solidFill>
            <a:srgbClr val="313840"/>
          </a:solidFill>
          <a:ln w="2917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pic>
        <p:nvPicPr>
          <p:cNvPr id="69" name="Picture 12" descr="Anteprima immagine">
            <a:extLst>
              <a:ext uri="{FF2B5EF4-FFF2-40B4-BE49-F238E27FC236}">
                <a16:creationId xmlns:a16="http://schemas.microsoft.com/office/drawing/2014/main" id="{3D5CFC87-35FE-425B-BCA5-AC059747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EC737D24-51BD-40B7-994C-8EB8F0C4DFF1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1" name="Picture 16" descr="Anteprima immagine">
            <a:extLst>
              <a:ext uri="{FF2B5EF4-FFF2-40B4-BE49-F238E27FC236}">
                <a16:creationId xmlns:a16="http://schemas.microsoft.com/office/drawing/2014/main" id="{D0189AC5-5528-48F7-9531-101D4E18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A0D48471-5C59-4798-A8B6-5ED86EE45FD0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BFD68BEB-406F-47A4-8D71-6FE3C21F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41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Gas naturale </a:t>
            </a:r>
            <a:r>
              <a:rPr lang="it-IT" dirty="0" smtClean="0"/>
              <a:t>14 </a:t>
            </a:r>
            <a:r>
              <a:rPr lang="it-IT" dirty="0"/>
              <a:t>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gas naturale, accompagna da alcuni servizi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340471"/>
            <a:ext cx="6954098" cy="207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Somministrazione di gas naturale a prezzo fisso (secondo un algoritmo di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wave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mensili ancorate alle quotazioni del TTF), a prezzo variabile a 12 mesi e prezzo variabile a 24 mesi (PFOR più spread)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Predisposizione di tutti gli atti necessari all'attivazione del servizio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Center dedicato che funzioni da centro di ricezione e gestione delle chiamate relative alle richieste di informazione ed assistenza tecnica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pratiche per nuove connessioni 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998040"/>
            <a:ext cx="6893998" cy="179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Opportunità di risparmio offerta dal libero mercato del gas naturale senza alcun onere gestionale aggiuntivo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Assistenza in fase di attivazione dei nuovi contratti di fornitura e monitoraggio dei consumi da parte del fornitore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Garanzia di un contratto con prezzi e condizioni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trasparenti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accertare l’adempimento degli impegni assunti dal Fornitore tramite le verifiche ispettive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706077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41425"/>
            <a:ext cx="2700000" cy="1799550"/>
          </a:xfr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 naturale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681EBE4-E191-4183-A890-41196C33C0E4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88743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 o 24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81866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12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86761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19/01/2022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53140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 mesi + 6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49273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Energia, carburanti e lubrificanti</a:t>
              </a:r>
            </a:p>
          </p:txBody>
        </p:sp>
        <p:pic>
          <p:nvPicPr>
            <p:cNvPr id="4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sp>
        <p:nvSpPr>
          <p:cNvPr id="56" name="Rettangolo con angoli arrotondati 2">
            <a:hlinkClick r:id="rId5"/>
            <a:extLst>
              <a:ext uri="{FF2B5EF4-FFF2-40B4-BE49-F238E27FC236}">
                <a16:creationId xmlns:a16="http://schemas.microsoft.com/office/drawing/2014/main" id="{8DE8CB33-492C-49FF-94D1-77C9620C91D3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83190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ella 61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674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75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5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d’Aosta, Piemonte, Liguria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Energia S.p.A.</a:t>
                      </a:r>
                      <a:endParaRPr lang="it-IT" sz="90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Provincia di Milano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19/01/2022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19/01/2023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Hera </a:t>
                      </a:r>
                      <a:r>
                        <a:rPr lang="it-IT" sz="900" kern="1200" noProof="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Comm</a:t>
                      </a:r>
                      <a:r>
                        <a:rPr lang="it-IT" sz="90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</a:t>
                      </a:r>
                      <a:r>
                        <a:rPr lang="it-IT" sz="90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esclusa Provincia di Milano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19/01/2022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19/01/2023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Hera </a:t>
                      </a:r>
                      <a:r>
                        <a:rPr lang="it-IT" sz="900" kern="1200" noProof="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Comm</a:t>
                      </a:r>
                      <a:r>
                        <a:rPr lang="it-IT" sz="90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</a:t>
                      </a:r>
                      <a:r>
                        <a:rPr lang="it-IT" sz="900" kern="1200" noProof="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Veneto, Trentino Alto Adige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Dolomiti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 Romagna, Friuli Venezia Giulia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31/01/2023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Dolomiti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Toscana, Umbria, Marche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Estra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Energie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Abruzzo, Molise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Estra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Energie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Puglia, Basilicata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946601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Calabria, Sicilia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11/03/2023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noProof="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Estra</a:t>
                      </a:r>
                      <a:r>
                        <a:rPr lang="it-IT" sz="90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Energie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642272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19/01/2022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19/01/2023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90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885390"/>
                  </a:ext>
                </a:extLst>
              </a:tr>
            </a:tbl>
          </a:graphicData>
        </a:graphic>
      </p:graphicFrame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Gas naturale </a:t>
            </a:r>
            <a:r>
              <a:rPr lang="it-IT" dirty="0" smtClean="0"/>
              <a:t>14 </a:t>
            </a:r>
            <a:r>
              <a:rPr lang="it-IT" dirty="0"/>
              <a:t>(2/2)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12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0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3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pic>
        <p:nvPicPr>
          <p:cNvPr id="6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3404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27005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D02CFBC-BF37-4504-8158-D1D969766FAB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8" name="Picture 14" descr="Anteprima immagine">
            <a:extLst>
              <a:ext uri="{FF2B5EF4-FFF2-40B4-BE49-F238E27FC236}">
                <a16:creationId xmlns:a16="http://schemas.microsoft.com/office/drawing/2014/main" id="{BC1C4B61-CDD9-44D8-ABAA-C949B31E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B944BD64-6E1B-4F40-8D00-1A22678C03EC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8" descr="Anteprima immagine">
            <a:extLst>
              <a:ext uri="{FF2B5EF4-FFF2-40B4-BE49-F238E27FC236}">
                <a16:creationId xmlns:a16="http://schemas.microsoft.com/office/drawing/2014/main" id="{18123B31-92E7-459C-9609-CC77A59C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619E94E-FFF8-470E-80F5-BF2547E74BDD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E8CC671F-1E85-4F6D-A876-D4CEF27F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A8433F93-AFF8-47EB-AC56-E7FDEC44366F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4" name="Picture 10" descr="Anteprima immagine">
            <a:extLst>
              <a:ext uri="{FF2B5EF4-FFF2-40B4-BE49-F238E27FC236}">
                <a16:creationId xmlns:a16="http://schemas.microsoft.com/office/drawing/2014/main" id="{C08A86B2-C5CB-4F7C-9162-B2E192BC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AFDAC61-17A2-4B21-9704-402DCCCD7055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6" name="Picture 18" descr="Anteprima immagine">
            <a:extLst>
              <a:ext uri="{FF2B5EF4-FFF2-40B4-BE49-F238E27FC236}">
                <a16:creationId xmlns:a16="http://schemas.microsoft.com/office/drawing/2014/main" id="{9339F2B0-DAB2-4918-AA02-9BC1A7B7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7251DC81-6985-4D35-B63D-160FCF945A04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8" name="Picture 12" descr="Anteprima immagine">
            <a:extLst>
              <a:ext uri="{FF2B5EF4-FFF2-40B4-BE49-F238E27FC236}">
                <a16:creationId xmlns:a16="http://schemas.microsoft.com/office/drawing/2014/main" id="{A089C4A1-4E27-4202-ADC9-1BBE8447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B7F7DC55-6D0D-4DFA-919B-900F6C3DCBB3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0" name="Picture 16" descr="Anteprima immagine">
            <a:extLst>
              <a:ext uri="{FF2B5EF4-FFF2-40B4-BE49-F238E27FC236}">
                <a16:creationId xmlns:a16="http://schemas.microsoft.com/office/drawing/2014/main" id="{194506AD-2730-4AA4-9627-B59B117C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846212C4-7191-4388-9A99-0F5FD34A3B32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54" y="602454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77" y="30889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77" y="34490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77" y="382477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77" y="41848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54" y="45733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54" y="49333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54" y="52815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54" y="564158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54" y="195198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00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54730"/>
            <a:ext cx="0" cy="2717989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46020"/>
              </p:ext>
            </p:extLst>
          </p:nvPr>
        </p:nvGraphicFramePr>
        <p:xfrm>
          <a:off x="2356272" y="2257906"/>
          <a:ext cx="367240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819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3203589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Carburanti </a:t>
                      </a:r>
                      <a:r>
                        <a:rPr lang="it-IT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extrarete</a:t>
                      </a: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 gasolio da riscaldamento 12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6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Carburanti Rete Buoni Acquisto 1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8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Energia elettrica 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17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11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Fonti rinnovabili ed efficienza energetica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35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497937" rtl="0" eaLnBrk="1" latinLnBrk="0" hangingPunct="1">
                        <a:spcAft>
                          <a:spcPts val="600"/>
                        </a:spcAft>
                      </a:pPr>
                      <a:r>
                        <a:rPr lang="it-IT" sz="11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Fuel</a:t>
                      </a:r>
                      <a:r>
                        <a:rPr lang="it-IT" sz="11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card 2</a:t>
                      </a:r>
                      <a:endParaRPr lang="it-IT" sz="11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47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15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Gas naturale 14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810580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29" y="151243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559845"/>
            <a:ext cx="198523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b="1" dirty="0">
                <a:solidFill>
                  <a:srgbClr val="313840"/>
                </a:solidFill>
                <a:latin typeface="+mj-lt"/>
              </a:rPr>
              <a:t>Energia, carburanti e lubrificanti</a:t>
            </a:r>
          </a:p>
        </p:txBody>
      </p:sp>
    </p:spTree>
    <p:extLst>
      <p:ext uri="{BB962C8B-B14F-4D97-AF65-F5344CB8AC3E}">
        <p14:creationId xmlns:p14="http://schemas.microsoft.com/office/powerpoint/2010/main" val="2223266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Carburanti </a:t>
            </a:r>
            <a:r>
              <a:rPr lang="it-IT" dirty="0" err="1"/>
              <a:t>extrarete</a:t>
            </a:r>
            <a:r>
              <a:rPr lang="it-IT" dirty="0"/>
              <a:t> e gasolio da riscaldamento 12 (1/3)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carburanti </a:t>
            </a:r>
            <a:r>
              <a:rPr lang="it-IT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extrarete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gasolio da riscaldamento mediante la consegna al domicilio delle Pubbliche Amministrazioni.  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484487"/>
            <a:ext cx="6954098" cy="1705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Benzina super senza piombo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Gasolio autotrazione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Gasolio autotrazione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artico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Gasolio da riscaldamento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Gasolio da riscaldamento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artico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731340"/>
            <a:ext cx="6893998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Tempi di consegna rapidi e predefiniti su tutto il territorio nazionale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Fornitori con adeguata organizzazione logistica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Prezzi vantaggiosi e previsione di sconti / volumi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439377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Carburanti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extrarete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gasolio da riscaldamento 12</a:t>
            </a: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700B94F-7C53-4315-8D58-702B5532B2D6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8801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massimo</a:t>
              </a: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12 </a:t>
              </a: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8580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18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3475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24/08/2022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36526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 mesi + 3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3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694981" y="3765987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983000" y="3775308"/>
              <a:ext cx="188236" cy="200846"/>
              <a:chOff x="3060700" y="4723156"/>
              <a:chExt cx="1401951" cy="1495873"/>
            </a:xfrm>
          </p:grpSpPr>
          <p:sp>
            <p:nvSpPr>
              <p:cNvPr id="56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Energia, carburanti e lubrificanti</a:t>
              </a:r>
            </a:p>
          </p:txBody>
        </p:sp>
        <p:pic>
          <p:nvPicPr>
            <p:cNvPr id="53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sp>
        <p:nvSpPr>
          <p:cNvPr id="65" name="Rettangolo con angoli arrotondati 2">
            <a:hlinkClick r:id="rId5"/>
            <a:extLst>
              <a:ext uri="{FF2B5EF4-FFF2-40B4-BE49-F238E27FC236}">
                <a16:creationId xmlns:a16="http://schemas.microsoft.com/office/drawing/2014/main" id="{B2D227CE-8C2F-46F0-B830-07BE6DF750DE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0995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674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084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56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Extrarete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Valle d'Aosta, Piemonte, Liguria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24/08/2022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24/08/2024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Europam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/ 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Eredi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Campidonico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Extrarete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Lombardia, Emilia Romagna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Fuel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Extrarete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Friuli Venezia Giulia, Trentino Alto Adige, Veneto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A.F. Petroli S.P.A. - Cristoforetti S.p.A. - Chiurlo S.r.l. a socio unico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Extrarete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Marche, Toscana, Umbria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Fuel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Extrarete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Lazio, Abruzzo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Fuel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Extrarete Puglia, Molise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Fuel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Extrarete Campania, Basilicata, Calabria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21/11/2022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21/11/2024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Q8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Quaser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Extrarete Sicilia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j-lt"/>
                          <a:ea typeface="ＭＳ Ｐゴシック"/>
                          <a:cs typeface="+mn-cs"/>
                        </a:rPr>
                        <a:t>21/11/2022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j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21/11/2024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Q8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Quaser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Extrarete Sardegna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ENI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Fuel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  <a:tr h="34622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Gasolio da riscaldamento Valle d'Aosta, Piemonte, Liguria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B.P. Energia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606834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Gasolio da riscaldamento Lombardia, Emilia Romagna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B.P. Energia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995078"/>
                  </a:ext>
                </a:extLst>
              </a:tr>
              <a:tr h="22387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Gasolio da riscaldamento Friuli Venezia Giulia, Trentino Alto Adige, Veneto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A.F. Petroli S.P.A. - Cristoforetti S.p.A. - Chiurlo S.r.l. a socio unico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18185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18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81830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 E MERCEOLOGICI</a:t>
            </a:r>
            <a:endParaRPr lang="it-IT" sz="1000" b="1" dirty="0"/>
          </a:p>
        </p:txBody>
      </p:sp>
      <p:pic>
        <p:nvPicPr>
          <p:cNvPr id="57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93" y="196519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uppo 44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525769" y="1162270"/>
            <a:ext cx="188236" cy="200846"/>
            <a:chOff x="3060700" y="4723156"/>
            <a:chExt cx="1401951" cy="1495873"/>
          </a:xfrm>
        </p:grpSpPr>
        <p:sp>
          <p:nvSpPr>
            <p:cNvPr id="4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BCB3142A-11BD-4C05-87B6-44828C087760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1" name="Picture 14" descr="Anteprima immagine">
            <a:extLst>
              <a:ext uri="{FF2B5EF4-FFF2-40B4-BE49-F238E27FC236}">
                <a16:creationId xmlns:a16="http://schemas.microsoft.com/office/drawing/2014/main" id="{7F384CD3-7433-4CAB-8B71-E995620A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3AEEF655-6B61-499A-A2EE-3E8E35A59176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8" descr="Anteprima immagine">
            <a:extLst>
              <a:ext uri="{FF2B5EF4-FFF2-40B4-BE49-F238E27FC236}">
                <a16:creationId xmlns:a16="http://schemas.microsoft.com/office/drawing/2014/main" id="{53FAE2DB-23FE-46D7-853F-7BFE21FD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B306BE76-75C9-4DA0-9033-882E07D29846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0F0621DF-45A1-44B2-B89E-017AB0BE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3DFCE43-2E4F-40C0-97A3-2E39FEEF5C87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10" descr="Anteprima immagine">
            <a:extLst>
              <a:ext uri="{FF2B5EF4-FFF2-40B4-BE49-F238E27FC236}">
                <a16:creationId xmlns:a16="http://schemas.microsoft.com/office/drawing/2014/main" id="{D8557662-B829-4E0E-A474-F224D789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838427A1-7C50-41E6-989A-224E03D5B645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8" descr="Anteprima immagine">
            <a:extLst>
              <a:ext uri="{FF2B5EF4-FFF2-40B4-BE49-F238E27FC236}">
                <a16:creationId xmlns:a16="http://schemas.microsoft.com/office/drawing/2014/main" id="{B6DDBC54-E35F-4339-A1E7-BAAB26BA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60A90FDE-7505-4D38-8538-B73AA96B45FF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2" name="Picture 12" descr="Anteprima immagine">
            <a:extLst>
              <a:ext uri="{FF2B5EF4-FFF2-40B4-BE49-F238E27FC236}">
                <a16:creationId xmlns:a16="http://schemas.microsoft.com/office/drawing/2014/main" id="{853732FA-20B0-464F-899F-957A61D3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785E3F3C-C7C9-4D63-82C2-150893E9C99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4" name="Picture 16" descr="Anteprima immagine">
            <a:extLst>
              <a:ext uri="{FF2B5EF4-FFF2-40B4-BE49-F238E27FC236}">
                <a16:creationId xmlns:a16="http://schemas.microsoft.com/office/drawing/2014/main" id="{9738A880-0582-4312-9532-5539F63F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3DF67AD1-3949-4A22-A244-22AFD7508AE4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93" y="23527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93" y="27246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93" y="308380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93" y="344980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93" y="380736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47" y="4932759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47" y="5284576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47" y="5677866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47" y="6029683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63" y="418804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63" y="456183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29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Carburanti </a:t>
            </a:r>
            <a:r>
              <a:rPr lang="it-IT" dirty="0" err="1"/>
              <a:t>extrarete</a:t>
            </a:r>
            <a:r>
              <a:rPr lang="it-IT" dirty="0"/>
              <a:t> e gasolio da riscaldamento </a:t>
            </a:r>
            <a:r>
              <a:rPr lang="it-IT" dirty="0" smtClean="0"/>
              <a:t>12 </a:t>
            </a:r>
            <a:r>
              <a:rPr lang="it-IT" dirty="0"/>
              <a:t>(3/3)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24666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0642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2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Gasolio da riscaldamento Marche, Toscana, Umbria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Bronchi Combustibili S.r.l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 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 socio unico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45277"/>
                  </a:ext>
                </a:extLst>
              </a:tr>
              <a:tr h="21392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Gasolio da riscaldamento Lazio, Abruzzo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Bronchi Combustibili S.r.l. a socio unico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2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Gasolio da riscaldamento Puglia, Molise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B.P. Energia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21392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Gasolio da riscaldamento Campania, Basilicata, Calabria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Bronchi Combustibili S.r.l. a socio unico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768389"/>
                  </a:ext>
                </a:extLst>
              </a:tr>
              <a:tr h="21392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Gasolio da riscaldamento Sicilia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Nobile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Oil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Group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793097"/>
                  </a:ext>
                </a:extLst>
              </a:tr>
              <a:tr h="213927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Gasolio da riscaldamento Sardegna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16/09/2022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/>
                          <a:cs typeface="+mn-cs"/>
                        </a:rPr>
                        <a:t>16/09/2024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Testoni S.r.l.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541115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18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7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48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81830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 E MERCEOLOGICI</a:t>
            </a:r>
            <a:endParaRPr lang="it-IT" sz="1000" b="1" dirty="0"/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525769" y="1162270"/>
            <a:ext cx="188236" cy="200846"/>
            <a:chOff x="3060700" y="4723156"/>
            <a:chExt cx="1401951" cy="1495873"/>
          </a:xfrm>
        </p:grpSpPr>
        <p:sp>
          <p:nvSpPr>
            <p:cNvPr id="66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608C441-4025-44F9-8B6B-62695293BFC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50" name="Picture 14" descr="Anteprima immagine">
            <a:extLst>
              <a:ext uri="{FF2B5EF4-FFF2-40B4-BE49-F238E27FC236}">
                <a16:creationId xmlns:a16="http://schemas.microsoft.com/office/drawing/2014/main" id="{C33DBF83-AA50-4AFE-BF7E-2DB10B29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3C008E35-B03E-490D-9403-9456415AA56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8" descr="Anteprima immagine">
            <a:extLst>
              <a:ext uri="{FF2B5EF4-FFF2-40B4-BE49-F238E27FC236}">
                <a16:creationId xmlns:a16="http://schemas.microsoft.com/office/drawing/2014/main" id="{501EFB8A-6F0B-46B0-A104-84688BAF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1356E49-4D92-4FC8-BECD-B96B3ED62021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6DE1EB73-5894-4EFA-9FA2-97BBDAC6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2F89B2B6-7BA3-450D-A531-494D3D7C757A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0" descr="Anteprima immagine">
            <a:extLst>
              <a:ext uri="{FF2B5EF4-FFF2-40B4-BE49-F238E27FC236}">
                <a16:creationId xmlns:a16="http://schemas.microsoft.com/office/drawing/2014/main" id="{E6C8E73E-CA8D-43BA-8B10-AD144122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2500E9EB-D08A-4846-B3E1-8684B2AC4906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8" descr="Anteprima immagine">
            <a:extLst>
              <a:ext uri="{FF2B5EF4-FFF2-40B4-BE49-F238E27FC236}">
                <a16:creationId xmlns:a16="http://schemas.microsoft.com/office/drawing/2014/main" id="{EDF8EC19-DA60-4B4B-ADDC-16114840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2B9CC651-D7B0-4963-A764-6A4782179745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2" name="Picture 12" descr="Anteprima immagine">
            <a:extLst>
              <a:ext uri="{FF2B5EF4-FFF2-40B4-BE49-F238E27FC236}">
                <a16:creationId xmlns:a16="http://schemas.microsoft.com/office/drawing/2014/main" id="{66435EDF-72ED-48E2-BC39-B585FF21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8C2CD246-9920-47A1-B2AA-45E943FAA756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4" name="Picture 16" descr="Anteprima immagine">
            <a:extLst>
              <a:ext uri="{FF2B5EF4-FFF2-40B4-BE49-F238E27FC236}">
                <a16:creationId xmlns:a16="http://schemas.microsoft.com/office/drawing/2014/main" id="{0A0DC319-2AF7-4DA9-BF57-BB987F57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7297475-6203-460B-A9FB-40E26D739C34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06" y="2024605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06" y="2376422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06" y="2726832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06" y="3098874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06" y="3484921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06" y="3835331"/>
            <a:ext cx="156692" cy="1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84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E7C5642C-E01A-4FAC-B085-64FD1F4A76E1}"/>
              </a:ext>
            </a:extLst>
          </p:cNvPr>
          <p:cNvSpPr/>
          <p:nvPr/>
        </p:nvSpPr>
        <p:spPr>
          <a:xfrm>
            <a:off x="4163235" y="2704561"/>
            <a:ext cx="2986290" cy="932054"/>
          </a:xfrm>
          <a:prstGeom prst="roundRect">
            <a:avLst>
              <a:gd name="adj" fmla="val 5018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Carburanti Rete Buoni Acquisto 1 (1/2)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carburante per autotrazione dietro presentazione di buoni acquisto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412479"/>
            <a:ext cx="3600000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Buoni per l’acquisto di: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Benzina senza piombo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Gasolio auto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332670"/>
            <a:ext cx="6893998" cy="9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Distribuzione nazionale dei punti vendita abilitati al servizio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Consegne dei buoni a domicilio su tutto il territorio nazionale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Spendibilità presso l'intera rete italiana di stazioni di servizio delle imprese aggiudicatarie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8973AF4-7712-479D-AE95-9E01D03C666F}"/>
              </a:ext>
            </a:extLst>
          </p:cNvPr>
          <p:cNvSpPr txBox="1"/>
          <p:nvPr/>
        </p:nvSpPr>
        <p:spPr>
          <a:xfrm>
            <a:off x="4586247" y="2760316"/>
            <a:ext cx="2479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Buono Acquisto è un documento su supporto cartaceo o plastificato valido per almeno 30 mesi dalla data di consegna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068663"/>
            <a:ext cx="2940077" cy="338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Carburanti Rete Buoni Acquisto 1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334827" y="2808671"/>
            <a:ext cx="219785" cy="307777"/>
            <a:chOff x="3511483" y="2808671"/>
            <a:chExt cx="219785" cy="307777"/>
          </a:xfrm>
        </p:grpSpPr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0126FEF3-3E33-416D-810D-4694AB4C61BD}"/>
                </a:ext>
              </a:extLst>
            </p:cNvPr>
            <p:cNvSpPr/>
            <p:nvPr/>
          </p:nvSpPr>
          <p:spPr>
            <a:xfrm>
              <a:off x="3517238" y="2850782"/>
              <a:ext cx="214030" cy="214030"/>
            </a:xfrm>
            <a:custGeom>
              <a:avLst/>
              <a:gdLst>
                <a:gd name="connsiteX0" fmla="*/ 76200 w 152400"/>
                <a:gd name="connsiteY0" fmla="*/ 14288 h 152400"/>
                <a:gd name="connsiteX1" fmla="*/ 138113 w 152400"/>
                <a:gd name="connsiteY1" fmla="*/ 76200 h 152400"/>
                <a:gd name="connsiteX2" fmla="*/ 76200 w 152400"/>
                <a:gd name="connsiteY2" fmla="*/ 138113 h 152400"/>
                <a:gd name="connsiteX3" fmla="*/ 14288 w 152400"/>
                <a:gd name="connsiteY3" fmla="*/ 76200 h 152400"/>
                <a:gd name="connsiteX4" fmla="*/ 76200 w 152400"/>
                <a:gd name="connsiteY4" fmla="*/ 14288 h 152400"/>
                <a:gd name="connsiteX5" fmla="*/ 76200 w 152400"/>
                <a:gd name="connsiteY5" fmla="*/ 0 h 152400"/>
                <a:gd name="connsiteX6" fmla="*/ 0 w 152400"/>
                <a:gd name="connsiteY6" fmla="*/ 76200 h 152400"/>
                <a:gd name="connsiteX7" fmla="*/ 76200 w 152400"/>
                <a:gd name="connsiteY7" fmla="*/ 152400 h 152400"/>
                <a:gd name="connsiteX8" fmla="*/ 152400 w 152400"/>
                <a:gd name="connsiteY8" fmla="*/ 76200 h 152400"/>
                <a:gd name="connsiteX9" fmla="*/ 76200 w 152400"/>
                <a:gd name="connsiteY9" fmla="*/ 0 h 152400"/>
                <a:gd name="connsiteX10" fmla="*/ 76200 w 152400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152400">
                  <a:moveTo>
                    <a:pt x="76200" y="14288"/>
                  </a:moveTo>
                  <a:cubicBezTo>
                    <a:pt x="110490" y="14288"/>
                    <a:pt x="138113" y="41910"/>
                    <a:pt x="138113" y="76200"/>
                  </a:cubicBezTo>
                  <a:cubicBezTo>
                    <a:pt x="138113" y="110490"/>
                    <a:pt x="110490" y="138113"/>
                    <a:pt x="76200" y="138113"/>
                  </a:cubicBezTo>
                  <a:cubicBezTo>
                    <a:pt x="41910" y="138113"/>
                    <a:pt x="14288" y="110490"/>
                    <a:pt x="14288" y="76200"/>
                  </a:cubicBezTo>
                  <a:cubicBezTo>
                    <a:pt x="14288" y="41910"/>
                    <a:pt x="41910" y="14288"/>
                    <a:pt x="76200" y="14288"/>
                  </a:cubicBezTo>
                  <a:moveTo>
                    <a:pt x="76200" y="0"/>
                  </a:moveTo>
                  <a:cubicBezTo>
                    <a:pt x="34290" y="0"/>
                    <a:pt x="0" y="34290"/>
                    <a:pt x="0" y="76200"/>
                  </a:cubicBezTo>
                  <a:cubicBezTo>
                    <a:pt x="0" y="118110"/>
                    <a:pt x="34290" y="152400"/>
                    <a:pt x="76200" y="152400"/>
                  </a:cubicBezTo>
                  <a:cubicBezTo>
                    <a:pt x="118110" y="152400"/>
                    <a:pt x="152400" y="118110"/>
                    <a:pt x="152400" y="76200"/>
                  </a:cubicBezTo>
                  <a:cubicBezTo>
                    <a:pt x="152400" y="34290"/>
                    <a:pt x="118110" y="0"/>
                    <a:pt x="76200" y="0"/>
                  </a:cubicBezTo>
                  <a:lnTo>
                    <a:pt x="76200" y="0"/>
                  </a:lnTo>
                  <a:close/>
                </a:path>
              </a:pathLst>
            </a:custGeom>
            <a:solidFill>
              <a:srgbClr val="313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FEDBB1E2-E8D5-4F94-BB24-7E53D7A156DC}"/>
                </a:ext>
              </a:extLst>
            </p:cNvPr>
            <p:cNvSpPr txBox="1"/>
            <p:nvPr/>
          </p:nvSpPr>
          <p:spPr>
            <a:xfrm>
              <a:off x="3511483" y="2808671"/>
              <a:ext cx="214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 dirty="0">
                  <a:solidFill>
                    <a:srgbClr val="313840"/>
                  </a:solidFill>
                </a:rPr>
                <a:t>i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Segnaposto immagine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28" name="Rettangolo con angoli arrotondati 47">
            <a:hlinkClick r:id="rId3"/>
            <a:extLst>
              <a:ext uri="{FF2B5EF4-FFF2-40B4-BE49-F238E27FC236}">
                <a16:creationId xmlns:a16="http://schemas.microsoft.com/office/drawing/2014/main" id="{DF131A06-D23A-4B0C-8697-29B36FD21C24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BE39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ACCORDI QUADRO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FEA75A2-D8D3-4AB7-BDD5-96318BF72C87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772272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5544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0439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dal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404040"/>
                  </a:solidFill>
                </a:rPr>
                <a:t>29/07/2020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70969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dell’Accordo quadro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30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5765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30 mesi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4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Energia, carburanti e lubrificanti</a:t>
              </a:r>
            </a:p>
          </p:txBody>
        </p:sp>
        <p:pic>
          <p:nvPicPr>
            <p:cNvPr id="40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D43FBF53-9699-489A-8312-03EA6ED4E574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43" name="Rettangolo con angoli arrotondati 40">
              <a:extLst>
                <a:ext uri="{FF2B5EF4-FFF2-40B4-BE49-F238E27FC236}">
                  <a16:creationId xmlns:a16="http://schemas.microsoft.com/office/drawing/2014/main" id="{23465F31-0133-4176-AA3D-F53DA17783D4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6009DB91-AE6C-4F33-BD87-A29B307D9C1B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5" name="CasellaDiTesto 44">
                <a:hlinkClick r:id="rId6"/>
                <a:extLst>
                  <a:ext uri="{FF2B5EF4-FFF2-40B4-BE49-F238E27FC236}">
                    <a16:creationId xmlns:a16="http://schemas.microsoft.com/office/drawing/2014/main" id="{F629CE52-DB4A-4692-A8D8-DFD1A9A549FD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6" name="Elemento grafico 54">
                <a:extLst>
                  <a:ext uri="{FF2B5EF4-FFF2-40B4-BE49-F238E27FC236}">
                    <a16:creationId xmlns:a16="http://schemas.microsoft.com/office/drawing/2014/main" id="{88C5AE9D-2949-469D-BB37-6C32511908C3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48" name="Figura a mano libera: forma 44">
                  <a:extLst>
                    <a:ext uri="{FF2B5EF4-FFF2-40B4-BE49-F238E27FC236}">
                      <a16:creationId xmlns:a16="http://schemas.microsoft.com/office/drawing/2014/main" id="{8F7161FA-19E6-41DD-AF98-E12FF47494EC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49" name="Figura a mano libera: forma 45">
                  <a:extLst>
                    <a:ext uri="{FF2B5EF4-FFF2-40B4-BE49-F238E27FC236}">
                      <a16:creationId xmlns:a16="http://schemas.microsoft.com/office/drawing/2014/main" id="{9DAA4CAB-E90C-4E35-87E3-F21A76E930AC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68869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Carburanti Rete Buoni Acquisto 1 (2/2)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670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36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9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68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</a:rPr>
                        <a:t>Lotto unico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29/07/2020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latin typeface="+mn-lt"/>
                        </a:rPr>
                        <a:t>29/01/2023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</a:rPr>
                        <a:t>ENI S.p.A.</a:t>
                      </a:r>
                    </a:p>
                    <a:p>
                      <a:pPr marL="228600" marR="0" indent="-22860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21B4C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ITALIANA PETROLI S.p.A.</a:t>
                      </a:r>
                    </a:p>
                  </a:txBody>
                  <a:tcPr marL="180000" marR="180000" marT="468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MERCEOLOGICI</a:t>
            </a:r>
            <a:endParaRPr lang="it-IT" sz="10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78" y="20012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solidFill>
              <a:srgbClr val="BE39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F683A84-BB7D-4E71-942F-45D4CD1986A7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0" name="Picture 14" descr="Anteprima immagine">
            <a:extLst>
              <a:ext uri="{FF2B5EF4-FFF2-40B4-BE49-F238E27FC236}">
                <a16:creationId xmlns:a16="http://schemas.microsoft.com/office/drawing/2014/main" id="{450E32E6-715E-4616-8382-63500ED0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E6A88D4-2B90-461C-AE33-638F64FE3F46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8" descr="Anteprima immagine">
            <a:extLst>
              <a:ext uri="{FF2B5EF4-FFF2-40B4-BE49-F238E27FC236}">
                <a16:creationId xmlns:a16="http://schemas.microsoft.com/office/drawing/2014/main" id="{6DF8C8AA-8CEB-4F70-AAA0-87BB8767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861B8305-91A3-4431-A6E6-84A835535A18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6073E8CE-3623-4CAC-8495-B4FE0142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A7DE07C-C9D6-4196-897A-24A93D3B80E4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0" descr="Anteprima immagine">
            <a:extLst>
              <a:ext uri="{FF2B5EF4-FFF2-40B4-BE49-F238E27FC236}">
                <a16:creationId xmlns:a16="http://schemas.microsoft.com/office/drawing/2014/main" id="{59F28454-E1E3-470E-9C12-B6E3F4CE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7703372-DF4E-4642-9C60-495BDA8064CB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8" descr="Anteprima immagine">
            <a:extLst>
              <a:ext uri="{FF2B5EF4-FFF2-40B4-BE49-F238E27FC236}">
                <a16:creationId xmlns:a16="http://schemas.microsoft.com/office/drawing/2014/main" id="{C49BCBA6-8A80-45A4-AABE-B7D5F39C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30C1573-29C3-4A15-B39D-4375EDC36AAF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12" descr="Anteprima immagine">
            <a:extLst>
              <a:ext uri="{FF2B5EF4-FFF2-40B4-BE49-F238E27FC236}">
                <a16:creationId xmlns:a16="http://schemas.microsoft.com/office/drawing/2014/main" id="{1BDB9D8F-AF2D-4630-9F28-AC580F24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600027C6-26AB-46C9-849D-76CF025DCDA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6" descr="Anteprima immagine">
            <a:extLst>
              <a:ext uri="{FF2B5EF4-FFF2-40B4-BE49-F238E27FC236}">
                <a16:creationId xmlns:a16="http://schemas.microsoft.com/office/drawing/2014/main" id="{934E66CC-DCAB-48BC-BBFB-A05C7C410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F182CB96-9E00-48AF-92D5-C837298F077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467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Energia elettrica </a:t>
            </a:r>
            <a:r>
              <a:rPr lang="it-IT" dirty="0" smtClean="0"/>
              <a:t>19 </a:t>
            </a:r>
            <a:r>
              <a:rPr lang="it-IT" dirty="0"/>
              <a:t>(1/3)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prevede la fornitura di energia elettrica a prezzo fisso o a prezzo variabile accompagnata da alcuni servizi connessi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3" y="2484487"/>
            <a:ext cx="6954098" cy="1921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/ Prodotti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Somministrazione di energia elettrica a Prezzo Fisso (per 12 o 18 mesi)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Somministrazione di energia elettrica a Prezzo Variabile (per 12 o 24 mesi)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 aggiuntivi: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delle pratiche per le nuove connessioni, anche temporanee</a:t>
            </a:r>
          </a:p>
          <a:p>
            <a:pPr marL="712250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il lotto 17, Italia, un servizio di fatturazione unica o aggregata (ad es. per centri di costo, per tipologia d’utenza, ...) e un account dedicato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4998040"/>
            <a:ext cx="6893998" cy="1577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Adesione alla più grande negoziazione di energia elettrica per le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P.A. d'Italia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Garanzia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adesione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contratto con prezzi e condizioni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trasparenti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Semplificazione del processo di acquisto e riduzione dei costi unitari e dei tempi di approvvigionamento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Verifiche ispettive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verificare la conformità delle prestazioni contrattuali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accertare l’adempimento degli impegni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 fornitore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4706077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Energia elettrica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A274657-7AA0-4029-8474-CE84986B14A4}"/>
              </a:ext>
            </a:extLst>
          </p:cNvPr>
          <p:cNvGrpSpPr/>
          <p:nvPr/>
        </p:nvGrpSpPr>
        <p:grpSpPr>
          <a:xfrm>
            <a:off x="7722964" y="3081600"/>
            <a:ext cx="2529216" cy="4276932"/>
            <a:chOff x="7722964" y="2816067"/>
            <a:chExt cx="2529216" cy="4276932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4732820"/>
              <a:ext cx="237626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dei contratti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12, 18 o 24 mesi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a seconda della tipologia di fornitura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492599"/>
              <a:ext cx="502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Lotti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17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497494"/>
              <a:ext cx="14502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 smtClean="0">
                  <a:solidFill>
                    <a:srgbClr val="404040"/>
                  </a:solidFill>
                </a:rPr>
                <a:t>Attiva 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404040"/>
                  </a:solidFill>
                </a:rPr>
                <a:t>15/12/2021</a:t>
              </a:r>
              <a:endParaRPr lang="it-IT" sz="1100" dirty="0">
                <a:solidFill>
                  <a:srgbClr val="404040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30545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Durata della Convenzione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 mesi + 6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67214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grpSp>
          <p:nvGrpSpPr>
            <p:cNvPr id="27" name="Elemento grafico 24">
              <a:extLst>
                <a:ext uri="{FF2B5EF4-FFF2-40B4-BE49-F238E27FC236}">
                  <a16:creationId xmlns:a16="http://schemas.microsoft.com/office/drawing/2014/main" id="{4693C6C8-539B-4977-A71A-7D4EB651DEE3}"/>
                </a:ext>
              </a:extLst>
            </p:cNvPr>
            <p:cNvGrpSpPr/>
            <p:nvPr/>
          </p:nvGrpSpPr>
          <p:grpSpPr>
            <a:xfrm>
              <a:off x="9766989" y="3760006"/>
              <a:ext cx="188223" cy="199541"/>
              <a:chOff x="9654363" y="2195816"/>
              <a:chExt cx="188223" cy="199541"/>
            </a:xfrm>
            <a:noFill/>
          </p:grpSpPr>
          <p:sp>
            <p:nvSpPr>
              <p:cNvPr id="28" name="Figura a mano libera: forma 20">
                <a:extLst>
                  <a:ext uri="{FF2B5EF4-FFF2-40B4-BE49-F238E27FC236}">
                    <a16:creationId xmlns:a16="http://schemas.microsoft.com/office/drawing/2014/main" id="{6CF9A6BA-119F-4FA7-829E-E0CCAAB5EE93}"/>
                  </a:ext>
                </a:extLst>
              </p:cNvPr>
              <p:cNvSpPr/>
              <p:nvPr/>
            </p:nvSpPr>
            <p:spPr>
              <a:xfrm>
                <a:off x="9715119" y="2269080"/>
                <a:ext cx="5956" cy="122703"/>
              </a:xfrm>
              <a:custGeom>
                <a:avLst/>
                <a:gdLst>
                  <a:gd name="connsiteX0" fmla="*/ 0 w 5956"/>
                  <a:gd name="connsiteY0" fmla="*/ 0 h 122703"/>
                  <a:gd name="connsiteX1" fmla="*/ 0 w 5956"/>
                  <a:gd name="connsiteY1" fmla="*/ 122703 h 12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122703">
                    <a:moveTo>
                      <a:pt x="0" y="0"/>
                    </a:moveTo>
                    <a:lnTo>
                      <a:pt x="0" y="122703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6" name="Figura a mano libera: forma 21">
                <a:extLst>
                  <a:ext uri="{FF2B5EF4-FFF2-40B4-BE49-F238E27FC236}">
                    <a16:creationId xmlns:a16="http://schemas.microsoft.com/office/drawing/2014/main" id="{97E1AB6A-9368-4835-9B9B-F5049C00A261}"/>
                  </a:ext>
                </a:extLst>
              </p:cNvPr>
              <p:cNvSpPr/>
              <p:nvPr/>
            </p:nvSpPr>
            <p:spPr>
              <a:xfrm>
                <a:off x="9778853" y="2290523"/>
                <a:ext cx="5956" cy="47056"/>
              </a:xfrm>
              <a:custGeom>
                <a:avLst/>
                <a:gdLst>
                  <a:gd name="connsiteX0" fmla="*/ 0 w 5956"/>
                  <a:gd name="connsiteY0" fmla="*/ 0 h 47056"/>
                  <a:gd name="connsiteX1" fmla="*/ 0 w 5956"/>
                  <a:gd name="connsiteY1" fmla="*/ 47056 h 4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47056">
                    <a:moveTo>
                      <a:pt x="0" y="0"/>
                    </a:moveTo>
                    <a:lnTo>
                      <a:pt x="0" y="47056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Figura a mano libera: forma 22">
                <a:extLst>
                  <a:ext uri="{FF2B5EF4-FFF2-40B4-BE49-F238E27FC236}">
                    <a16:creationId xmlns:a16="http://schemas.microsoft.com/office/drawing/2014/main" id="{B72B389F-CC31-4022-9896-EC36D21401B6}"/>
                  </a:ext>
                </a:extLst>
              </p:cNvPr>
              <p:cNvSpPr/>
              <p:nvPr/>
            </p:nvSpPr>
            <p:spPr>
              <a:xfrm>
                <a:off x="9690101" y="2312562"/>
                <a:ext cx="151889" cy="17869"/>
              </a:xfrm>
              <a:custGeom>
                <a:avLst/>
                <a:gdLst>
                  <a:gd name="connsiteX0" fmla="*/ 151890 w 151889"/>
                  <a:gd name="connsiteY0" fmla="*/ 17869 h 17869"/>
                  <a:gd name="connsiteX1" fmla="*/ 88751 w 151889"/>
                  <a:gd name="connsiteY1" fmla="*/ 0 h 17869"/>
                  <a:gd name="connsiteX2" fmla="*/ 25017 w 151889"/>
                  <a:gd name="connsiteY2" fmla="*/ 17869 h 17869"/>
                  <a:gd name="connsiteX3" fmla="*/ 0 w 151889"/>
                  <a:gd name="connsiteY3" fmla="*/ 10126 h 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89" h="17869">
                    <a:moveTo>
                      <a:pt x="151890" y="17869"/>
                    </a:moveTo>
                    <a:lnTo>
                      <a:pt x="88751" y="0"/>
                    </a:lnTo>
                    <a:lnTo>
                      <a:pt x="25017" y="17869"/>
                    </a:lnTo>
                    <a:lnTo>
                      <a:pt x="0" y="10126"/>
                    </a:lnTo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0" name="Figura a mano libera: forma 23">
                <a:extLst>
                  <a:ext uri="{FF2B5EF4-FFF2-40B4-BE49-F238E27FC236}">
                    <a16:creationId xmlns:a16="http://schemas.microsoft.com/office/drawing/2014/main" id="{7D2653D9-E26D-48A1-9964-50EB732DB1A9}"/>
                  </a:ext>
                </a:extLst>
              </p:cNvPr>
              <p:cNvSpPr/>
              <p:nvPr/>
            </p:nvSpPr>
            <p:spPr>
              <a:xfrm>
                <a:off x="9778853" y="2350088"/>
                <a:ext cx="5956" cy="22634"/>
              </a:xfrm>
              <a:custGeom>
                <a:avLst/>
                <a:gdLst>
                  <a:gd name="connsiteX0" fmla="*/ 0 w 5956"/>
                  <a:gd name="connsiteY0" fmla="*/ 0 h 22634"/>
                  <a:gd name="connsiteX1" fmla="*/ 0 w 5956"/>
                  <a:gd name="connsiteY1" fmla="*/ 22635 h 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6" h="22634">
                    <a:moveTo>
                      <a:pt x="0" y="0"/>
                    </a:moveTo>
                    <a:lnTo>
                      <a:pt x="0" y="22635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1" name="Figura a mano libera: forma 24">
                <a:extLst>
                  <a:ext uri="{FF2B5EF4-FFF2-40B4-BE49-F238E27FC236}">
                    <a16:creationId xmlns:a16="http://schemas.microsoft.com/office/drawing/2014/main" id="{4ED1732D-940B-4050-98CF-C645C50BFD18}"/>
                  </a:ext>
                </a:extLst>
              </p:cNvPr>
              <p:cNvSpPr/>
              <p:nvPr/>
            </p:nvSpPr>
            <p:spPr>
              <a:xfrm>
                <a:off x="9654363" y="2310775"/>
                <a:ext cx="18465" cy="5956"/>
              </a:xfrm>
              <a:custGeom>
                <a:avLst/>
                <a:gdLst>
                  <a:gd name="connsiteX0" fmla="*/ 18465 w 18465"/>
                  <a:gd name="connsiteY0" fmla="*/ 5956 h 5956"/>
                  <a:gd name="connsiteX1" fmla="*/ 0 w 18465"/>
                  <a:gd name="connsiteY1" fmla="*/ 0 h 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65" h="5956">
                    <a:moveTo>
                      <a:pt x="18465" y="5956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2" name="Figura a mano libera: forma 25">
                <a:extLst>
                  <a:ext uri="{FF2B5EF4-FFF2-40B4-BE49-F238E27FC236}">
                    <a16:creationId xmlns:a16="http://schemas.microsoft.com/office/drawing/2014/main" id="{8BF15056-24C5-4EA7-BF9D-3D8AB22B635F}"/>
                  </a:ext>
                </a:extLst>
              </p:cNvPr>
              <p:cNvSpPr/>
              <p:nvPr/>
            </p:nvSpPr>
            <p:spPr>
              <a:xfrm>
                <a:off x="9759792" y="2208324"/>
                <a:ext cx="38121" cy="38121"/>
              </a:xfrm>
              <a:custGeom>
                <a:avLst/>
                <a:gdLst>
                  <a:gd name="connsiteX0" fmla="*/ 38121 w 38121"/>
                  <a:gd name="connsiteY0" fmla="*/ 19061 h 38121"/>
                  <a:gd name="connsiteX1" fmla="*/ 19061 w 38121"/>
                  <a:gd name="connsiteY1" fmla="*/ 38121 h 38121"/>
                  <a:gd name="connsiteX2" fmla="*/ 0 w 38121"/>
                  <a:gd name="connsiteY2" fmla="*/ 19061 h 38121"/>
                  <a:gd name="connsiteX3" fmla="*/ 19061 w 38121"/>
                  <a:gd name="connsiteY3" fmla="*/ 0 h 38121"/>
                  <a:gd name="connsiteX4" fmla="*/ 38121 w 38121"/>
                  <a:gd name="connsiteY4" fmla="*/ 19061 h 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1" h="38121">
                    <a:moveTo>
                      <a:pt x="38121" y="19061"/>
                    </a:moveTo>
                    <a:cubicBezTo>
                      <a:pt x="38121" y="29588"/>
                      <a:pt x="29588" y="38121"/>
                      <a:pt x="19061" y="38121"/>
                    </a:cubicBezTo>
                    <a:cubicBezTo>
                      <a:pt x="8534" y="38121"/>
                      <a:pt x="0" y="29588"/>
                      <a:pt x="0" y="19061"/>
                    </a:cubicBezTo>
                    <a:cubicBezTo>
                      <a:pt x="0" y="8534"/>
                      <a:pt x="8534" y="0"/>
                      <a:pt x="19061" y="0"/>
                    </a:cubicBezTo>
                    <a:cubicBezTo>
                      <a:pt x="29588" y="0"/>
                      <a:pt x="38121" y="8534"/>
                      <a:pt x="38121" y="19061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3" name="Figura a mano libera: forma 26">
                <a:extLst>
                  <a:ext uri="{FF2B5EF4-FFF2-40B4-BE49-F238E27FC236}">
                    <a16:creationId xmlns:a16="http://schemas.microsoft.com/office/drawing/2014/main" id="{66777F75-52BB-4720-9D72-A5AB271430C0}"/>
                  </a:ext>
                </a:extLst>
              </p:cNvPr>
              <p:cNvSpPr/>
              <p:nvPr/>
            </p:nvSpPr>
            <p:spPr>
              <a:xfrm>
                <a:off x="9654363" y="2250615"/>
                <a:ext cx="188223" cy="144741"/>
              </a:xfrm>
              <a:custGeom>
                <a:avLst/>
                <a:gdLst>
                  <a:gd name="connsiteX0" fmla="*/ 144742 w 188223"/>
                  <a:gd name="connsiteY0" fmla="*/ 5956 h 144741"/>
                  <a:gd name="connsiteX1" fmla="*/ 126277 w 188223"/>
                  <a:gd name="connsiteY1" fmla="*/ 38717 h 144741"/>
                  <a:gd name="connsiteX2" fmla="*/ 124490 w 188223"/>
                  <a:gd name="connsiteY2" fmla="*/ 39908 h 144741"/>
                  <a:gd name="connsiteX3" fmla="*/ 122703 w 188223"/>
                  <a:gd name="connsiteY3" fmla="*/ 38717 h 144741"/>
                  <a:gd name="connsiteX4" fmla="*/ 104238 w 188223"/>
                  <a:gd name="connsiteY4" fmla="*/ 5956 h 144741"/>
                  <a:gd name="connsiteX5" fmla="*/ 60756 w 188223"/>
                  <a:gd name="connsiteY5" fmla="*/ 18465 h 144741"/>
                  <a:gd name="connsiteX6" fmla="*/ 0 w 188223"/>
                  <a:gd name="connsiteY6" fmla="*/ 0 h 144741"/>
                  <a:gd name="connsiteX7" fmla="*/ 0 w 188223"/>
                  <a:gd name="connsiteY7" fmla="*/ 122703 h 144741"/>
                  <a:gd name="connsiteX8" fmla="*/ 62543 w 188223"/>
                  <a:gd name="connsiteY8" fmla="*/ 141168 h 144741"/>
                  <a:gd name="connsiteX9" fmla="*/ 123894 w 188223"/>
                  <a:gd name="connsiteY9" fmla="*/ 123894 h 144741"/>
                  <a:gd name="connsiteX10" fmla="*/ 188224 w 188223"/>
                  <a:gd name="connsiteY10" fmla="*/ 144742 h 144741"/>
                  <a:gd name="connsiteX11" fmla="*/ 188224 w 188223"/>
                  <a:gd name="connsiteY11" fmla="*/ 19656 h 144741"/>
                  <a:gd name="connsiteX12" fmla="*/ 144742 w 188223"/>
                  <a:gd name="connsiteY12" fmla="*/ 5956 h 14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8223" h="144741">
                    <a:moveTo>
                      <a:pt x="144742" y="5956"/>
                    </a:moveTo>
                    <a:lnTo>
                      <a:pt x="126277" y="38717"/>
                    </a:lnTo>
                    <a:cubicBezTo>
                      <a:pt x="125681" y="39313"/>
                      <a:pt x="125086" y="39908"/>
                      <a:pt x="124490" y="39908"/>
                    </a:cubicBezTo>
                    <a:cubicBezTo>
                      <a:pt x="123894" y="39908"/>
                      <a:pt x="123299" y="39313"/>
                      <a:pt x="122703" y="38717"/>
                    </a:cubicBezTo>
                    <a:lnTo>
                      <a:pt x="104238" y="5956"/>
                    </a:lnTo>
                    <a:lnTo>
                      <a:pt x="60756" y="18465"/>
                    </a:lnTo>
                    <a:lnTo>
                      <a:pt x="0" y="0"/>
                    </a:lnTo>
                    <a:lnTo>
                      <a:pt x="0" y="122703"/>
                    </a:lnTo>
                    <a:lnTo>
                      <a:pt x="62543" y="141168"/>
                    </a:lnTo>
                    <a:lnTo>
                      <a:pt x="123894" y="123894"/>
                    </a:lnTo>
                    <a:lnTo>
                      <a:pt x="188224" y="144742"/>
                    </a:lnTo>
                    <a:lnTo>
                      <a:pt x="188224" y="19656"/>
                    </a:lnTo>
                    <a:lnTo>
                      <a:pt x="144742" y="5956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31384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44" name="Figura a mano libera: forma 27">
                <a:extLst>
                  <a:ext uri="{FF2B5EF4-FFF2-40B4-BE49-F238E27FC236}">
                    <a16:creationId xmlns:a16="http://schemas.microsoft.com/office/drawing/2014/main" id="{BAF81C4D-542B-488C-9059-E0FE030360FB}"/>
                  </a:ext>
                </a:extLst>
              </p:cNvPr>
              <p:cNvSpPr/>
              <p:nvPr/>
            </p:nvSpPr>
            <p:spPr>
              <a:xfrm>
                <a:off x="9746688" y="2195816"/>
                <a:ext cx="65520" cy="94707"/>
              </a:xfrm>
              <a:custGeom>
                <a:avLst/>
                <a:gdLst>
                  <a:gd name="connsiteX0" fmla="*/ 32165 w 65520"/>
                  <a:gd name="connsiteY0" fmla="*/ 0 h 94707"/>
                  <a:gd name="connsiteX1" fmla="*/ 0 w 65520"/>
                  <a:gd name="connsiteY1" fmla="*/ 31569 h 94707"/>
                  <a:gd name="connsiteX2" fmla="*/ 4170 w 65520"/>
                  <a:gd name="connsiteY2" fmla="*/ 46460 h 94707"/>
                  <a:gd name="connsiteX3" fmla="*/ 30974 w 65520"/>
                  <a:gd name="connsiteY3" fmla="*/ 93516 h 94707"/>
                  <a:gd name="connsiteX4" fmla="*/ 32761 w 65520"/>
                  <a:gd name="connsiteY4" fmla="*/ 94708 h 94707"/>
                  <a:gd name="connsiteX5" fmla="*/ 34547 w 65520"/>
                  <a:gd name="connsiteY5" fmla="*/ 93516 h 94707"/>
                  <a:gd name="connsiteX6" fmla="*/ 61351 w 65520"/>
                  <a:gd name="connsiteY6" fmla="*/ 46460 h 94707"/>
                  <a:gd name="connsiteX7" fmla="*/ 65521 w 65520"/>
                  <a:gd name="connsiteY7" fmla="*/ 31569 h 94707"/>
                  <a:gd name="connsiteX8" fmla="*/ 32165 w 65520"/>
                  <a:gd name="connsiteY8" fmla="*/ 0 h 9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20" h="94707">
                    <a:moveTo>
                      <a:pt x="32165" y="0"/>
                    </a:moveTo>
                    <a:cubicBezTo>
                      <a:pt x="14296" y="0"/>
                      <a:pt x="0" y="14295"/>
                      <a:pt x="0" y="31569"/>
                    </a:cubicBezTo>
                    <a:cubicBezTo>
                      <a:pt x="0" y="36930"/>
                      <a:pt x="1191" y="41695"/>
                      <a:pt x="4170" y="46460"/>
                    </a:cubicBezTo>
                    <a:lnTo>
                      <a:pt x="30974" y="93516"/>
                    </a:lnTo>
                    <a:cubicBezTo>
                      <a:pt x="31569" y="94112"/>
                      <a:pt x="32165" y="94708"/>
                      <a:pt x="32761" y="94708"/>
                    </a:cubicBezTo>
                    <a:cubicBezTo>
                      <a:pt x="33356" y="94708"/>
                      <a:pt x="33952" y="94112"/>
                      <a:pt x="34547" y="93516"/>
                    </a:cubicBezTo>
                    <a:lnTo>
                      <a:pt x="61351" y="46460"/>
                    </a:lnTo>
                    <a:cubicBezTo>
                      <a:pt x="63734" y="41695"/>
                      <a:pt x="65521" y="36930"/>
                      <a:pt x="65521" y="31569"/>
                    </a:cubicBezTo>
                    <a:cubicBezTo>
                      <a:pt x="64330" y="13700"/>
                      <a:pt x="50034" y="0"/>
                      <a:pt x="32165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3138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70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Energia, carburanti e lubrificanti</a:t>
              </a:r>
            </a:p>
          </p:txBody>
        </p:sp>
        <p:pic>
          <p:nvPicPr>
            <p:cNvPr id="46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991150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</a:t>
              </a:r>
            </a:p>
          </p:txBody>
        </p:sp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D2EDAF90-5759-4835-B9BB-FBC29F60509D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50" name="Rettangolo con angoli arrotondati 40">
              <a:extLst>
                <a:ext uri="{FF2B5EF4-FFF2-40B4-BE49-F238E27FC236}">
                  <a16:creationId xmlns:a16="http://schemas.microsoft.com/office/drawing/2014/main" id="{2C67B83C-6A38-41EC-91C6-3FB2DA610B89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4D04261C-ED85-47E9-BD17-BA07BFDB96B8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56" name="CasellaDiTesto 55">
                <a:hlinkClick r:id="rId4"/>
                <a:extLst>
                  <a:ext uri="{FF2B5EF4-FFF2-40B4-BE49-F238E27FC236}">
                    <a16:creationId xmlns:a16="http://schemas.microsoft.com/office/drawing/2014/main" id="{66D13F86-E497-4A46-8901-F729B44FF0CB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57" name="Elemento grafico 54">
                <a:extLst>
                  <a:ext uri="{FF2B5EF4-FFF2-40B4-BE49-F238E27FC236}">
                    <a16:creationId xmlns:a16="http://schemas.microsoft.com/office/drawing/2014/main" id="{05554C73-7FC7-4540-9662-84F63B85FA5E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58" name="Figura a mano libera: forma 44">
                  <a:extLst>
                    <a:ext uri="{FF2B5EF4-FFF2-40B4-BE49-F238E27FC236}">
                      <a16:creationId xmlns:a16="http://schemas.microsoft.com/office/drawing/2014/main" id="{43A833D9-2F6A-4289-BC0E-43ACE8661C88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60" name="Figura a mano libera: forma 45">
                  <a:extLst>
                    <a:ext uri="{FF2B5EF4-FFF2-40B4-BE49-F238E27FC236}">
                      <a16:creationId xmlns:a16="http://schemas.microsoft.com/office/drawing/2014/main" id="{E20167A8-A87F-43B6-86C2-F6830DFEA8A5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63" name="Rettangolo con angoli arrotondati 2">
            <a:hlinkClick r:id="rId5"/>
            <a:extLst>
              <a:ext uri="{FF2B5EF4-FFF2-40B4-BE49-F238E27FC236}">
                <a16:creationId xmlns:a16="http://schemas.microsoft.com/office/drawing/2014/main" id="{EED97AA8-9EB3-4F8E-82D0-0AB5FF016E7A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AAB9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CONVENZIONI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52" name="Segnaposto 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16334"/>
            <a:ext cx="2700000" cy="1824865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73415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AAB964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7" y="1620000"/>
          <a:ext cx="9830794" cy="46741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606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084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Lotto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Attivazione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Scadenza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Fornitori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d‘Aosta e Piemonte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Global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Power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Provincia di Milano e Provincia di Lodi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 escluse la Provincia di Milano e la Provincia di Lodi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12700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 Alto Adige, Friuli Venezia Giulia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Energia.S.p.A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11912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17/01/2022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17/01/2023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6135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 Romagna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Trebuchet MS"/>
                          <a:ea typeface="ＭＳ Ｐゴシック"/>
                          <a:cs typeface="+mn-cs"/>
                        </a:rPr>
                        <a:t>Enel Energia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Trebuchet MS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60562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Sardegna e Liguria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15/12/2021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15/12/2022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Enel Energia S.p.A.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00617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09/02/2022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09/02/2023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Energia.S.p.A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91936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Marche e Umbria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09/02/2022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09/02/2023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AGSM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Energia.S.p.A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667651"/>
                  </a:ext>
                </a:extLst>
              </a:tr>
              <a:tr h="34622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Provincia di Roma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17/01/2022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17/01/2023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Hera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Comm</a:t>
                      </a:r>
                      <a:endParaRPr lang="it-IT" sz="900" kern="1200" dirty="0" smtClean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606834"/>
                  </a:ext>
                </a:extLst>
              </a:tr>
              <a:tr h="345204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 esclusa la Provincia di Roma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Global </a:t>
                      </a:r>
                      <a:r>
                        <a:rPr lang="it-IT" sz="900" kern="1200" dirty="0" err="1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Power</a:t>
                      </a: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 S.p.A.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995078"/>
                  </a:ext>
                </a:extLst>
              </a:tr>
              <a:tr h="223873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821B4C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T="46800" marB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Abruzzo e Molise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28/02/2023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A2A </a:t>
                      </a:r>
                      <a:r>
                        <a:rPr lang="it-IT" sz="900" kern="1200" dirty="0" err="1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Energia.S.p.A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18185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Lotti</a:t>
            </a:r>
          </a:p>
          <a:p>
            <a:pPr algn="ctr">
              <a:spcAft>
                <a:spcPts val="450"/>
              </a:spcAft>
            </a:pPr>
            <a:r>
              <a:rPr lang="it-IT" dirty="0">
                <a:solidFill>
                  <a:srgbClr val="313840"/>
                </a:solidFill>
              </a:rPr>
              <a:t>17</a:t>
            </a:r>
            <a:endParaRPr lang="it-IT" sz="1200" dirty="0">
              <a:solidFill>
                <a:srgbClr val="313840"/>
              </a:solidFill>
            </a:endParaRPr>
          </a:p>
        </p:txBody>
      </p:sp>
      <p:grpSp>
        <p:nvGrpSpPr>
          <p:cNvPr id="35" name="Elemento grafico 24">
            <a:extLst>
              <a:ext uri="{FF2B5EF4-FFF2-40B4-BE49-F238E27FC236}">
                <a16:creationId xmlns:a16="http://schemas.microsoft.com/office/drawing/2014/main" id="{4693C6C8-539B-4977-A71A-7D4EB651DEE3}"/>
              </a:ext>
            </a:extLst>
          </p:cNvPr>
          <p:cNvGrpSpPr/>
          <p:nvPr/>
        </p:nvGrpSpPr>
        <p:grpSpPr>
          <a:xfrm>
            <a:off x="1182072" y="1161498"/>
            <a:ext cx="188223" cy="199541"/>
            <a:chOff x="9654363" y="2195816"/>
            <a:chExt cx="188223" cy="199541"/>
          </a:xfrm>
          <a:noFill/>
        </p:grpSpPr>
        <p:sp>
          <p:nvSpPr>
            <p:cNvPr id="36" name="Figura a mano libera: forma 20">
              <a:extLst>
                <a:ext uri="{FF2B5EF4-FFF2-40B4-BE49-F238E27FC236}">
                  <a16:creationId xmlns:a16="http://schemas.microsoft.com/office/drawing/2014/main" id="{6CF9A6BA-119F-4FA7-829E-E0CCAAB5EE93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21">
              <a:extLst>
                <a:ext uri="{FF2B5EF4-FFF2-40B4-BE49-F238E27FC236}">
                  <a16:creationId xmlns:a16="http://schemas.microsoft.com/office/drawing/2014/main" id="{97E1AB6A-9368-4835-9B9B-F5049C00A261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22">
              <a:extLst>
                <a:ext uri="{FF2B5EF4-FFF2-40B4-BE49-F238E27FC236}">
                  <a16:creationId xmlns:a16="http://schemas.microsoft.com/office/drawing/2014/main" id="{B72B389F-CC31-4022-9896-EC36D21401B6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23">
              <a:extLst>
                <a:ext uri="{FF2B5EF4-FFF2-40B4-BE49-F238E27FC236}">
                  <a16:creationId xmlns:a16="http://schemas.microsoft.com/office/drawing/2014/main" id="{7D2653D9-E26D-48A1-9964-50EB732DB1A9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24">
              <a:extLst>
                <a:ext uri="{FF2B5EF4-FFF2-40B4-BE49-F238E27FC236}">
                  <a16:creationId xmlns:a16="http://schemas.microsoft.com/office/drawing/2014/main" id="{4ED1732D-940B-4050-98CF-C645C50BFD1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25">
              <a:extLst>
                <a:ext uri="{FF2B5EF4-FFF2-40B4-BE49-F238E27FC236}">
                  <a16:creationId xmlns:a16="http://schemas.microsoft.com/office/drawing/2014/main" id="{8BF15056-24C5-4EA7-BF9D-3D8AB22B635F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26">
              <a:extLst>
                <a:ext uri="{FF2B5EF4-FFF2-40B4-BE49-F238E27FC236}">
                  <a16:creationId xmlns:a16="http://schemas.microsoft.com/office/drawing/2014/main" id="{66777F75-52BB-4720-9D72-A5AB271430C0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9525" cap="rnd">
              <a:solidFill>
                <a:srgbClr val="3138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27">
              <a:extLst>
                <a:ext uri="{FF2B5EF4-FFF2-40B4-BE49-F238E27FC236}">
                  <a16:creationId xmlns:a16="http://schemas.microsoft.com/office/drawing/2014/main" id="{BAF81C4D-542B-488C-9059-E0FE030360FB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9525" cap="flat">
              <a:solidFill>
                <a:srgbClr val="31384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BE5F6E5-1AE8-474A-BE7C-67E884B240CA}"/>
              </a:ext>
            </a:extLst>
          </p:cNvPr>
          <p:cNvSpPr txBox="1"/>
          <p:nvPr/>
        </p:nvSpPr>
        <p:spPr>
          <a:xfrm>
            <a:off x="1458268" y="1152903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GEOGRAFICI</a:t>
            </a:r>
            <a:endParaRPr lang="it-IT" sz="1000" b="1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857EA8A-BD2D-44FB-BEF0-96F763C2EB2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6" name="Picture 14" descr="Anteprima immagine">
            <a:extLst>
              <a:ext uri="{FF2B5EF4-FFF2-40B4-BE49-F238E27FC236}">
                <a16:creationId xmlns:a16="http://schemas.microsoft.com/office/drawing/2014/main" id="{0C2768E6-2676-4A10-A4E7-D3754CF24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7855B4A6-A0B0-4B7A-9175-EB5FC8D44F6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8" descr="Anteprima immagine">
            <a:extLst>
              <a:ext uri="{FF2B5EF4-FFF2-40B4-BE49-F238E27FC236}">
                <a16:creationId xmlns:a16="http://schemas.microsoft.com/office/drawing/2014/main" id="{EF3FA437-5E6A-4069-B49E-99C2B0C8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903AC31-BD61-45B4-8BC0-D2030D7B9181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FF54F31-618C-4FA3-AC13-E0E046371DBF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10" descr="Anteprima immagine">
            <a:extLst>
              <a:ext uri="{FF2B5EF4-FFF2-40B4-BE49-F238E27FC236}">
                <a16:creationId xmlns:a16="http://schemas.microsoft.com/office/drawing/2014/main" id="{1012C1DA-C540-4005-8B4F-7463C270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06287CD6-0B51-49E0-9B38-56574D3D863D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8" descr="Anteprima immagine">
            <a:extLst>
              <a:ext uri="{FF2B5EF4-FFF2-40B4-BE49-F238E27FC236}">
                <a16:creationId xmlns:a16="http://schemas.microsoft.com/office/drawing/2014/main" id="{EA1DB996-1432-46BE-A330-F96B5218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064660D-55EF-4930-BE31-D279F8244088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12" descr="Anteprima immagine">
            <a:extLst>
              <a:ext uri="{FF2B5EF4-FFF2-40B4-BE49-F238E27FC236}">
                <a16:creationId xmlns:a16="http://schemas.microsoft.com/office/drawing/2014/main" id="{0ABD8D20-9B73-4E15-B5AC-88F2D905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CFCEFB13-57E2-41FF-8861-678B7B5FC2B3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0" name="Picture 16" descr="Anteprima immagine">
            <a:extLst>
              <a:ext uri="{FF2B5EF4-FFF2-40B4-BE49-F238E27FC236}">
                <a16:creationId xmlns:a16="http://schemas.microsoft.com/office/drawing/2014/main" id="{F95DA8AA-20D9-464E-AD38-BA189645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3870C5D5-A578-4C30-B98A-25FC939204B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345403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41859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52927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27123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23404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307065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380560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49265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45462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60449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CAB82014-155B-4C01-B3E3-F06A795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51" y="56646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45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17569</TotalTime>
  <Words>1786</Words>
  <Application>Microsoft Office PowerPoint</Application>
  <PresentationFormat>Personalizzato</PresentationFormat>
  <Paragraphs>579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Lucida Grande</vt:lpstr>
      <vt:lpstr>Trebuchet MS</vt:lpstr>
      <vt:lpstr>Wingdings</vt:lpstr>
      <vt:lpstr>Office Theme</vt:lpstr>
      <vt:lpstr>Presentazione standard di PowerPoint</vt:lpstr>
      <vt:lpstr>Presentazione standard di PowerPoint</vt:lpstr>
      <vt:lpstr>Carburanti extrarete e gasolio da riscaldamento 12 (1/3)</vt:lpstr>
      <vt:lpstr>Presentazione standard di PowerPoint</vt:lpstr>
      <vt:lpstr>Carburanti extrarete e gasolio da riscaldamento 12 (3/3)</vt:lpstr>
      <vt:lpstr>Carburanti Rete Buoni Acquisto 1 (1/2)</vt:lpstr>
      <vt:lpstr>Carburanti Rete Buoni Acquisto 1 (2/2)</vt:lpstr>
      <vt:lpstr>Energia elettrica 19 (1/3)</vt:lpstr>
      <vt:lpstr>Presentazione standard di PowerPoint</vt:lpstr>
      <vt:lpstr>Energia elettrica 19 (3/3)</vt:lpstr>
      <vt:lpstr>Fonti rinnovabili ed efficienza energetica (1/2)</vt:lpstr>
      <vt:lpstr>Fonti rinnovabili ed efficienza energetica (2/2)</vt:lpstr>
      <vt:lpstr>Fuel card 2 (1/2)</vt:lpstr>
      <vt:lpstr>Fuel card 2 (2/2)</vt:lpstr>
      <vt:lpstr>Gas naturale 14 (1/2)</vt:lpstr>
      <vt:lpstr>Gas naturale 14 (2/2)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Giardina Ilaria</cp:lastModifiedBy>
  <cp:revision>1689</cp:revision>
  <cp:lastPrinted>2015-04-20T11:19:35Z</cp:lastPrinted>
  <dcterms:created xsi:type="dcterms:W3CDTF">2015-04-16T14:31:18Z</dcterms:created>
  <dcterms:modified xsi:type="dcterms:W3CDTF">2022-12-12T11:49:52Z</dcterms:modified>
</cp:coreProperties>
</file>